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notesMasterIdLst>
    <p:notesMasterId r:id="rId22"/>
  </p:notesMasterIdLst>
  <p:sldIdLst>
    <p:sldId id="285" r:id="rId2"/>
    <p:sldId id="258" r:id="rId3"/>
    <p:sldId id="260" r:id="rId4"/>
    <p:sldId id="266" r:id="rId5"/>
    <p:sldId id="267" r:id="rId6"/>
    <p:sldId id="268" r:id="rId7"/>
    <p:sldId id="272" r:id="rId8"/>
    <p:sldId id="274" r:id="rId9"/>
    <p:sldId id="275" r:id="rId10"/>
    <p:sldId id="271" r:id="rId11"/>
    <p:sldId id="276" r:id="rId12"/>
    <p:sldId id="277" r:id="rId13"/>
    <p:sldId id="278" r:id="rId14"/>
    <p:sldId id="279" r:id="rId15"/>
    <p:sldId id="280" r:id="rId16"/>
    <p:sldId id="281" r:id="rId17"/>
    <p:sldId id="282" r:id="rId18"/>
    <p:sldId id="283" r:id="rId19"/>
    <p:sldId id="284" r:id="rId20"/>
    <p:sldId id="286" r:id="rId21"/>
  </p:sldIdLst>
  <p:sldSz cx="9144000" cy="6858000" type="screen4x3"/>
  <p:notesSz cx="6735763" cy="98663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5" d="100"/>
          <a:sy n="85"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2" y="2"/>
            <a:ext cx="2918830" cy="493315"/>
          </a:xfrm>
          <a:prstGeom prst="rect">
            <a:avLst/>
          </a:prstGeom>
        </p:spPr>
        <p:txBody>
          <a:bodyPr vert="horz" lIns="90286" tIns="45143" rIns="90286" bIns="45143" rtlCol="0"/>
          <a:lstStyle>
            <a:lvl1pPr algn="l">
              <a:defRPr sz="1200"/>
            </a:lvl1pPr>
          </a:lstStyle>
          <a:p>
            <a:endParaRPr lang="el-GR" dirty="0"/>
          </a:p>
        </p:txBody>
      </p:sp>
      <p:sp>
        <p:nvSpPr>
          <p:cNvPr id="3" name="2 - Θέση ημερομηνίας"/>
          <p:cNvSpPr>
            <a:spLocks noGrp="1"/>
          </p:cNvSpPr>
          <p:nvPr>
            <p:ph type="dt" idx="1"/>
          </p:nvPr>
        </p:nvSpPr>
        <p:spPr>
          <a:xfrm>
            <a:off x="3815375" y="2"/>
            <a:ext cx="2918830" cy="493315"/>
          </a:xfrm>
          <a:prstGeom prst="rect">
            <a:avLst/>
          </a:prstGeom>
        </p:spPr>
        <p:txBody>
          <a:bodyPr vert="horz" lIns="90286" tIns="45143" rIns="90286" bIns="45143" rtlCol="0"/>
          <a:lstStyle>
            <a:lvl1pPr algn="r">
              <a:defRPr sz="1200"/>
            </a:lvl1pPr>
          </a:lstStyle>
          <a:p>
            <a:fld id="{D4D81AEB-E559-4A84-98F3-32D57771AEEB}" type="datetimeFigureOut">
              <a:rPr lang="el-GR" smtClean="0"/>
              <a:pPr/>
              <a:t>09/11/2020</a:t>
            </a:fld>
            <a:endParaRPr lang="el-GR" dirty="0"/>
          </a:p>
        </p:txBody>
      </p:sp>
      <p:sp>
        <p:nvSpPr>
          <p:cNvPr id="4" name="3 - Θέση εικόνας διαφάνειας"/>
          <p:cNvSpPr>
            <a:spLocks noGrp="1" noRot="1" noChangeAspect="1"/>
          </p:cNvSpPr>
          <p:nvPr>
            <p:ph type="sldImg" idx="2"/>
          </p:nvPr>
        </p:nvSpPr>
        <p:spPr>
          <a:xfrm>
            <a:off x="901700" y="739775"/>
            <a:ext cx="4933950" cy="3700463"/>
          </a:xfrm>
          <a:prstGeom prst="rect">
            <a:avLst/>
          </a:prstGeom>
          <a:noFill/>
          <a:ln w="12700">
            <a:solidFill>
              <a:prstClr val="black"/>
            </a:solidFill>
          </a:ln>
        </p:spPr>
        <p:txBody>
          <a:bodyPr vert="horz" lIns="90286" tIns="45143" rIns="90286" bIns="45143" rtlCol="0" anchor="ctr"/>
          <a:lstStyle/>
          <a:p>
            <a:endParaRPr lang="el-GR" dirty="0"/>
          </a:p>
        </p:txBody>
      </p:sp>
      <p:sp>
        <p:nvSpPr>
          <p:cNvPr id="5" name="4 - Θέση σημειώσεων"/>
          <p:cNvSpPr>
            <a:spLocks noGrp="1"/>
          </p:cNvSpPr>
          <p:nvPr>
            <p:ph type="body" sz="quarter" idx="3"/>
          </p:nvPr>
        </p:nvSpPr>
        <p:spPr>
          <a:xfrm>
            <a:off x="673577" y="4686500"/>
            <a:ext cx="5388610" cy="4439841"/>
          </a:xfrm>
          <a:prstGeom prst="rect">
            <a:avLst/>
          </a:prstGeom>
        </p:spPr>
        <p:txBody>
          <a:bodyPr vert="horz" lIns="90286" tIns="45143" rIns="90286" bIns="4514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2" y="9371287"/>
            <a:ext cx="2918830" cy="493315"/>
          </a:xfrm>
          <a:prstGeom prst="rect">
            <a:avLst/>
          </a:prstGeom>
        </p:spPr>
        <p:txBody>
          <a:bodyPr vert="horz" lIns="90286" tIns="45143" rIns="90286" bIns="45143"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15375" y="9371287"/>
            <a:ext cx="2918830" cy="493315"/>
          </a:xfrm>
          <a:prstGeom prst="rect">
            <a:avLst/>
          </a:prstGeom>
        </p:spPr>
        <p:txBody>
          <a:bodyPr vert="horz" lIns="90286" tIns="45143" rIns="90286" bIns="45143" rtlCol="0" anchor="b"/>
          <a:lstStyle>
            <a:lvl1pPr algn="r">
              <a:defRPr sz="1200"/>
            </a:lvl1pPr>
          </a:lstStyle>
          <a:p>
            <a:fld id="{DE225DD9-5EF1-4FB9-8EBF-32182906D8B4}"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3FBE7CB-0E01-4983-A6C9-5A2435A45295}" type="datetimeFigureOut">
              <a:rPr lang="el-GR" smtClean="0"/>
              <a:pPr/>
              <a:t>09/11/2020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68A0A41-B44F-4686-B485-AEF39E7063D0}"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p>
            <a:fld id="{93FBE7CB-0E01-4983-A6C9-5A2435A45295}" type="datetimeFigureOut">
              <a:rPr lang="el-GR" smtClean="0"/>
              <a:pPr/>
              <a:t>09/11/2020</a:t>
            </a:fld>
            <a:endParaRPr lang="el-GR" dirty="0"/>
          </a:p>
        </p:txBody>
      </p:sp>
      <p:sp>
        <p:nvSpPr>
          <p:cNvPr id="6" name="5 - Θέση υποσέλιδου"/>
          <p:cNvSpPr>
            <a:spLocks noGrp="1"/>
          </p:cNvSpPr>
          <p:nvPr>
            <p:ph type="ftr" sz="quarter" idx="11"/>
          </p:nvPr>
        </p:nvSpPr>
        <p:spPr>
          <a:xfrm>
            <a:off x="914400" y="55499"/>
            <a:ext cx="5562600" cy="365125"/>
          </a:xfrm>
        </p:spPr>
        <p:txBody>
          <a:bodyPr/>
          <a:lstStyle/>
          <a:p>
            <a:endParaRPr lang="el-GR" dirty="0"/>
          </a:p>
        </p:txBody>
      </p:sp>
      <p:sp>
        <p:nvSpPr>
          <p:cNvPr id="7" name="6 - Θέση αριθμού διαφάνειας"/>
          <p:cNvSpPr>
            <a:spLocks noGrp="1"/>
          </p:cNvSpPr>
          <p:nvPr>
            <p:ph type="sldNum" sz="quarter" idx="12"/>
          </p:nvPr>
        </p:nvSpPr>
        <p:spPr>
          <a:xfrm>
            <a:off x="8610600" y="55499"/>
            <a:ext cx="457200" cy="365125"/>
          </a:xfrm>
        </p:spPr>
        <p:txBody>
          <a:bodyPr/>
          <a:lstStyle/>
          <a:p>
            <a:fld id="{368A0A41-B44F-4686-B485-AEF39E7063D0}"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3FBE7CB-0E01-4983-A6C9-5A2435A45295}" type="datetimeFigureOut">
              <a:rPr lang="el-GR" smtClean="0"/>
              <a:pPr/>
              <a:t>09/11/2020</a:t>
            </a:fld>
            <a:endParaRPr lang="el-GR" dirty="0"/>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dirty="0"/>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68A0A41-B44F-4686-B485-AEF39E7063D0}"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260648"/>
            <a:ext cx="8229600" cy="6597352"/>
          </a:xfrm>
        </p:spPr>
        <p:txBody>
          <a:bodyPr>
            <a:normAutofit fontScale="25000" lnSpcReduction="20000"/>
          </a:bodyPr>
          <a:lstStyle/>
          <a:p>
            <a:pPr algn="ctr">
              <a:buNone/>
            </a:pPr>
            <a:r>
              <a:rPr lang="el-GR" sz="2000" b="1" dirty="0"/>
              <a:t> </a:t>
            </a:r>
            <a:endParaRPr lang="el-GR" sz="2000" dirty="0"/>
          </a:p>
          <a:p>
            <a:pPr algn="ctr">
              <a:lnSpc>
                <a:spcPct val="115000"/>
              </a:lnSpc>
              <a:spcAft>
                <a:spcPts val="1000"/>
              </a:spcAft>
              <a:buNone/>
            </a:pPr>
            <a:r>
              <a:rPr lang="el-GR" sz="5600" b="1" dirty="0">
                <a:solidFill>
                  <a:schemeClr val="accent2"/>
                </a:solidFill>
                <a:latin typeface="Calibri" pitchFamily="34" charset="0"/>
              </a:rPr>
              <a:t>      ΜΟΥΖΟΥΛΑΣ ΚΑΙ ΣΥΝΕΡΓΑΤΕΣ </a:t>
            </a:r>
            <a:br>
              <a:rPr lang="el-GR" sz="5600" b="1" dirty="0">
                <a:solidFill>
                  <a:schemeClr val="accent2"/>
                </a:solidFill>
                <a:latin typeface="Calibri" pitchFamily="34" charset="0"/>
              </a:rPr>
            </a:br>
            <a:r>
              <a:rPr lang="el-GR" sz="5600" b="1" dirty="0">
                <a:solidFill>
                  <a:schemeClr val="accent2"/>
                </a:solidFill>
                <a:latin typeface="Calibri" pitchFamily="34" charset="0"/>
              </a:rPr>
              <a:t>ΔΙΚΗΓΟΡΙΚΗ ΕΤΑΙΡΙΑ</a:t>
            </a:r>
            <a:endParaRPr lang="el-GR" sz="5600" b="1" dirty="0">
              <a:solidFill>
                <a:schemeClr val="accent2"/>
              </a:solidFill>
              <a:latin typeface="Calibri" pitchFamily="34" charset="0"/>
              <a:ea typeface="Calibri"/>
              <a:cs typeface="Times New Roman"/>
            </a:endParaRPr>
          </a:p>
          <a:p>
            <a:pPr algn="ctr">
              <a:lnSpc>
                <a:spcPct val="115000"/>
              </a:lnSpc>
              <a:spcAft>
                <a:spcPts val="1000"/>
              </a:spcAft>
              <a:buNone/>
            </a:pPr>
            <a:endParaRPr lang="el-GR" sz="8000" b="1" dirty="0">
              <a:latin typeface="Calibri" panose="020F0502020204030204" pitchFamily="34" charset="0"/>
              <a:ea typeface="Calibri"/>
              <a:cs typeface="Calibri" panose="020F0502020204030204" pitchFamily="34" charset="0"/>
            </a:endParaRPr>
          </a:p>
          <a:p>
            <a:pPr algn="ctr">
              <a:lnSpc>
                <a:spcPct val="115000"/>
              </a:lnSpc>
              <a:spcAft>
                <a:spcPts val="1000"/>
              </a:spcAft>
              <a:buNone/>
            </a:pPr>
            <a:r>
              <a:rPr lang="el-GR" sz="8000" b="1" dirty="0">
                <a:latin typeface="Calibri" panose="020F0502020204030204" pitchFamily="34" charset="0"/>
                <a:ea typeface="Calibri"/>
                <a:cs typeface="Calibri" panose="020F0502020204030204" pitchFamily="34" charset="0"/>
              </a:rPr>
              <a:t>Η ΔΙΑΣΥΝΟΡΙΑΚΗ ΠΑΡΟΧΗ ΥΠΗΡΕΣΙΩΝ </a:t>
            </a:r>
            <a:endParaRPr lang="en-US" sz="8000" b="1" dirty="0">
              <a:latin typeface="Calibri" panose="020F0502020204030204" pitchFamily="34" charset="0"/>
              <a:ea typeface="Calibri"/>
              <a:cs typeface="Calibri" panose="020F0502020204030204" pitchFamily="34" charset="0"/>
            </a:endParaRPr>
          </a:p>
          <a:p>
            <a:pPr algn="ctr">
              <a:lnSpc>
                <a:spcPct val="115000"/>
              </a:lnSpc>
              <a:spcAft>
                <a:spcPts val="1000"/>
              </a:spcAft>
              <a:buNone/>
            </a:pPr>
            <a:r>
              <a:rPr lang="el-GR" sz="8000" b="1" dirty="0">
                <a:latin typeface="Calibri" panose="020F0502020204030204" pitchFamily="34" charset="0"/>
                <a:ea typeface="Calibri"/>
                <a:cs typeface="Calibri" panose="020F0502020204030204" pitchFamily="34" charset="0"/>
              </a:rPr>
              <a:t>ΣΥΜΜΕΤΟΧΙΚΗΣ ΧΡΗΜΑΤΟΔΟΤΗΣΗΣ ΣΤΟ </a:t>
            </a:r>
            <a:endParaRPr lang="en-US" sz="8000" b="1" dirty="0">
              <a:latin typeface="Calibri" panose="020F0502020204030204" pitchFamily="34" charset="0"/>
              <a:ea typeface="Calibri"/>
              <a:cs typeface="Calibri" panose="020F0502020204030204" pitchFamily="34" charset="0"/>
            </a:endParaRPr>
          </a:p>
          <a:p>
            <a:pPr algn="ctr">
              <a:lnSpc>
                <a:spcPct val="115000"/>
              </a:lnSpc>
              <a:spcAft>
                <a:spcPts val="1000"/>
              </a:spcAft>
              <a:buNone/>
            </a:pPr>
            <a:r>
              <a:rPr lang="el-GR" sz="8000" b="1" dirty="0">
                <a:latin typeface="Calibri" panose="020F0502020204030204" pitchFamily="34" charset="0"/>
                <a:ea typeface="Calibri"/>
                <a:cs typeface="Calibri" panose="020F0502020204030204" pitchFamily="34" charset="0"/>
              </a:rPr>
              <a:t>ΕΠΙΠΕΔΟ ΤΗΣ </a:t>
            </a:r>
            <a:r>
              <a:rPr lang="el-GR" sz="8000" b="1" cap="all" dirty="0">
                <a:effectLst/>
                <a:latin typeface="Calibri" panose="020F0502020204030204" pitchFamily="34" charset="0"/>
                <a:ea typeface="Calibri" panose="020F0502020204030204" pitchFamily="34" charset="0"/>
                <a:cs typeface="Calibri" panose="020F0502020204030204" pitchFamily="34" charset="0"/>
              </a:rPr>
              <a:t>Ευρωπαϊκής </a:t>
            </a:r>
            <a:r>
              <a:rPr lang="el-GR" sz="8000" b="1" dirty="0">
                <a:latin typeface="Calibri" panose="020F0502020204030204" pitchFamily="34" charset="0"/>
                <a:ea typeface="Calibri"/>
                <a:cs typeface="Calibri" panose="020F0502020204030204" pitchFamily="34" charset="0"/>
              </a:rPr>
              <a:t>ΕΝΩΣΗΣ</a:t>
            </a:r>
          </a:p>
          <a:p>
            <a:pPr algn="ctr">
              <a:lnSpc>
                <a:spcPct val="115000"/>
              </a:lnSpc>
              <a:spcAft>
                <a:spcPts val="1000"/>
              </a:spcAft>
              <a:buNone/>
            </a:pPr>
            <a:endParaRPr lang="el-GR" sz="6200" b="1" dirty="0">
              <a:latin typeface="Calibri" pitchFamily="34" charset="0"/>
              <a:ea typeface="Calibri"/>
              <a:cs typeface="Times New Roman"/>
            </a:endParaRPr>
          </a:p>
          <a:p>
            <a:pPr algn="ctr">
              <a:lnSpc>
                <a:spcPct val="115000"/>
              </a:lnSpc>
              <a:spcAft>
                <a:spcPts val="1000"/>
              </a:spcAft>
              <a:buNone/>
            </a:pPr>
            <a:r>
              <a:rPr lang="el-GR" sz="7200" b="1" dirty="0">
                <a:latin typeface="Calibri" pitchFamily="34" charset="0"/>
                <a:ea typeface="Calibri"/>
                <a:cs typeface="Times New Roman"/>
              </a:rPr>
              <a:t>Σπήλιου Αντ. </a:t>
            </a:r>
            <a:r>
              <a:rPr lang="el-GR" sz="7200" b="1" dirty="0" err="1">
                <a:latin typeface="Calibri" pitchFamily="34" charset="0"/>
                <a:ea typeface="Calibri"/>
                <a:cs typeface="Times New Roman"/>
              </a:rPr>
              <a:t>Μούζουλα</a:t>
            </a:r>
            <a:endParaRPr lang="el-GR" sz="7200" b="1" dirty="0">
              <a:latin typeface="Calibri" pitchFamily="34" charset="0"/>
              <a:ea typeface="Calibri"/>
              <a:cs typeface="Times New Roman"/>
            </a:endParaRPr>
          </a:p>
          <a:p>
            <a:pPr algn="ctr">
              <a:lnSpc>
                <a:spcPct val="115000"/>
              </a:lnSpc>
              <a:spcAft>
                <a:spcPts val="1000"/>
              </a:spcAft>
              <a:buNone/>
            </a:pPr>
            <a:r>
              <a:rPr lang="el-GR" sz="7200" b="1" dirty="0">
                <a:latin typeface="Calibri" pitchFamily="34" charset="0"/>
                <a:ea typeface="Calibri"/>
                <a:cs typeface="Times New Roman"/>
              </a:rPr>
              <a:t>Δ.Ν., Δικηγόρου</a:t>
            </a:r>
          </a:p>
          <a:p>
            <a:pPr algn="ctr">
              <a:lnSpc>
                <a:spcPct val="115000"/>
              </a:lnSpc>
              <a:spcAft>
                <a:spcPts val="1000"/>
              </a:spcAft>
              <a:buNone/>
            </a:pPr>
            <a:endParaRPr lang="en-US" sz="8000" b="1" dirty="0">
              <a:latin typeface="Calibri" panose="020F0502020204030204" pitchFamily="34" charset="0"/>
              <a:ea typeface="Calibri"/>
              <a:cs typeface="Calibri" panose="020F0502020204030204" pitchFamily="34" charset="0"/>
            </a:endParaRPr>
          </a:p>
          <a:p>
            <a:pPr marL="68580" indent="0" algn="ctr">
              <a:buNone/>
            </a:pPr>
            <a:r>
              <a:rPr lang="el-GR" sz="5600" dirty="0">
                <a:effectLst/>
                <a:latin typeface="Calibri" panose="020F0502020204030204" pitchFamily="34" charset="0"/>
                <a:ea typeface="Calibri" panose="020F0502020204030204" pitchFamily="34" charset="0"/>
              </a:rPr>
              <a:t>Διαδικτυακό σεμινάριο</a:t>
            </a:r>
          </a:p>
          <a:p>
            <a:pPr marL="68580" indent="0" algn="ctr">
              <a:buNone/>
            </a:pPr>
            <a:r>
              <a:rPr lang="el-GR" sz="5600" dirty="0">
                <a:effectLst/>
                <a:latin typeface="Calibri" panose="020F0502020204030204" pitchFamily="34" charset="0"/>
                <a:ea typeface="Calibri" panose="020F0502020204030204" pitchFamily="34" charset="0"/>
              </a:rPr>
              <a:t>«Συμμετοχική χρηματοδότηση: Βασικές αρχές και Νομοθετικό πλαίσιο στην Κύπρο &amp; ΕΕ» </a:t>
            </a:r>
          </a:p>
          <a:p>
            <a:pPr marL="68580" indent="0" algn="ctr">
              <a:buNone/>
            </a:pPr>
            <a:r>
              <a:rPr lang="el-GR" sz="5600" dirty="0">
                <a:effectLst/>
                <a:latin typeface="Calibri" panose="020F0502020204030204" pitchFamily="34" charset="0"/>
                <a:ea typeface="Calibri" panose="020F0502020204030204" pitchFamily="34" charset="0"/>
              </a:rPr>
              <a:t>Κυπριακό Εμπορικό και Βιομηχανικό Επιμελητήριο (ΚΕΒΕ) / ANIROT Development Organisation </a:t>
            </a:r>
          </a:p>
          <a:p>
            <a:pPr marL="68580" indent="0" algn="ctr">
              <a:buNone/>
            </a:pPr>
            <a:r>
              <a:rPr lang="el-GR" sz="5600" dirty="0">
                <a:effectLst/>
                <a:latin typeface="Calibri" panose="020F0502020204030204" pitchFamily="34" charset="0"/>
                <a:ea typeface="Calibri" panose="020F0502020204030204" pitchFamily="34" charset="0"/>
              </a:rPr>
              <a:t> </a:t>
            </a:r>
          </a:p>
          <a:p>
            <a:pPr marL="68580" indent="0" algn="ctr">
              <a:buNone/>
            </a:pPr>
            <a:r>
              <a:rPr lang="el-GR" sz="5600" dirty="0">
                <a:effectLst/>
                <a:latin typeface="Calibri" panose="020F0502020204030204" pitchFamily="34" charset="0"/>
                <a:ea typeface="Calibri" panose="020F0502020204030204" pitchFamily="34" charset="0"/>
              </a:rPr>
              <a:t>Τρίτη</a:t>
            </a:r>
            <a:r>
              <a:rPr lang="en-US" sz="5600" dirty="0">
                <a:effectLst/>
                <a:latin typeface="Calibri" panose="020F0502020204030204" pitchFamily="34" charset="0"/>
                <a:ea typeface="Calibri" panose="020F0502020204030204" pitchFamily="34" charset="0"/>
              </a:rPr>
              <a:t> 10 </a:t>
            </a:r>
            <a:r>
              <a:rPr lang="el-GR" sz="5600" dirty="0">
                <a:effectLst/>
                <a:latin typeface="Calibri" panose="020F0502020204030204" pitchFamily="34" charset="0"/>
                <a:ea typeface="Calibri" panose="020F0502020204030204" pitchFamily="34" charset="0"/>
              </a:rPr>
              <a:t>Νοεμβρίου</a:t>
            </a:r>
            <a:r>
              <a:rPr lang="en-US" sz="5600" dirty="0">
                <a:effectLst/>
                <a:latin typeface="Calibri" panose="020F0502020204030204" pitchFamily="34" charset="0"/>
                <a:ea typeface="Calibri" panose="020F0502020204030204" pitchFamily="34" charset="0"/>
              </a:rPr>
              <a:t> 2020</a:t>
            </a:r>
            <a:endParaRPr lang="el-GR" sz="5600" dirty="0">
              <a:effectLst/>
              <a:latin typeface="Calibri" panose="020F0502020204030204" pitchFamily="34" charset="0"/>
              <a:ea typeface="Calibri" panose="020F0502020204030204" pitchFamily="34" charset="0"/>
            </a:endParaRPr>
          </a:p>
          <a:p>
            <a:pPr algn="ctr">
              <a:lnSpc>
                <a:spcPct val="115000"/>
              </a:lnSpc>
              <a:spcAft>
                <a:spcPts val="1000"/>
              </a:spcAft>
              <a:buNone/>
            </a:pPr>
            <a:endParaRPr lang="en-US" sz="5600" b="1" dirty="0">
              <a:latin typeface="Calibri" pitchFamily="34" charset="0"/>
              <a:ea typeface="Calibri"/>
              <a:cs typeface="Times New Roman"/>
            </a:endParaRPr>
          </a:p>
          <a:p>
            <a:pPr algn="ctr">
              <a:buNone/>
            </a:pPr>
            <a:endParaRPr lang="en-US" sz="9600" b="1" dirty="0"/>
          </a:p>
          <a:p>
            <a:pPr algn="ctr">
              <a:buNone/>
            </a:pPr>
            <a:endParaRPr lang="el-GR" sz="9600" b="1" dirty="0">
              <a:solidFill>
                <a:schemeClr val="accent1"/>
              </a:solidFill>
            </a:endParaRPr>
          </a:p>
          <a:p>
            <a:pPr algn="ctr"/>
            <a:endParaRPr lang="el-GR" sz="96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a:bodyPr>
          <a:lstStyle/>
          <a:p>
            <a:pPr algn="ct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899592" y="1052736"/>
            <a:ext cx="7488832" cy="5400600"/>
          </a:xfrm>
        </p:spPr>
        <p:txBody>
          <a:bodyPr>
            <a:normAutofit fontScale="55000" lnSpcReduction="20000"/>
          </a:bodyPr>
          <a:lstStyle/>
          <a:p>
            <a:pPr marL="68580" indent="0" algn="just">
              <a:lnSpc>
                <a:spcPct val="115000"/>
              </a:lnSpc>
              <a:spcAft>
                <a:spcPts val="1000"/>
              </a:spcAft>
              <a:buNone/>
            </a:pPr>
            <a:r>
              <a:rPr lang="en-US" sz="2000" dirty="0"/>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2200" dirty="0">
                <a:effectLst/>
                <a:latin typeface="Calibri" panose="020F0502020204030204" pitchFamily="34" charset="0"/>
                <a:ea typeface="Calibri" panose="020F0502020204030204" pitchFamily="34" charset="0"/>
                <a:cs typeface="Times New Roman" panose="02020603050405020304" pitchFamily="18" charset="0"/>
              </a:rPr>
              <a:t>Ο κανονισμός ακολουθεί μία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διαφορετική ορολογία, ως προς τους </a:t>
            </a:r>
            <a:r>
              <a:rPr lang="el-GR" sz="2200" b="1"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2200" b="1" dirty="0">
                <a:effectLst/>
                <a:latin typeface="Calibri" panose="020F0502020204030204" pitchFamily="34" charset="0"/>
                <a:ea typeface="Calibri" panose="020F0502020204030204" pitchFamily="34" charset="0"/>
                <a:cs typeface="Times New Roman" panose="02020603050405020304" pitchFamily="18" charset="0"/>
              </a:rPr>
              <a:t> που εντάσσει στο πεδίο εφαρμογής του</a:t>
            </a:r>
            <a:r>
              <a:rPr lang="el-GR" sz="2200" dirty="0">
                <a:effectLst/>
                <a:latin typeface="Calibri" panose="020F0502020204030204" pitchFamily="34" charset="0"/>
                <a:ea typeface="Calibri" panose="020F0502020204030204" pitchFamily="34" charset="0"/>
                <a:cs typeface="Times New Roman" panose="02020603050405020304" pitchFamily="18" charset="0"/>
              </a:rPr>
              <a:t> και που ανάγει σε δικαιούχους του διαβατηρίου. </a:t>
            </a:r>
          </a:p>
          <a:p>
            <a:pPr marL="68580" indent="0" algn="just">
              <a:lnSpc>
                <a:spcPct val="115000"/>
              </a:lnSpc>
              <a:spcAft>
                <a:spcPts val="1000"/>
              </a:spcAft>
              <a:buNone/>
            </a:pPr>
            <a:r>
              <a:rPr lang="el-GR" sz="2200" dirty="0">
                <a:effectLst/>
                <a:latin typeface="Calibri" panose="020F0502020204030204" pitchFamily="34" charset="0"/>
                <a:ea typeface="Calibri" panose="020F0502020204030204" pitchFamily="34" charset="0"/>
                <a:cs typeface="Times New Roman" panose="02020603050405020304" pitchFamily="18" charset="0"/>
              </a:rPr>
              <a:t>Ο </a:t>
            </a:r>
            <a:r>
              <a:rPr lang="el-GR" sz="22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2200" dirty="0">
                <a:effectLst/>
                <a:latin typeface="Calibri" panose="020F0502020204030204" pitchFamily="34" charset="0"/>
                <a:ea typeface="Calibri" panose="020F0502020204030204" pitchFamily="34" charset="0"/>
                <a:cs typeface="Times New Roman" panose="02020603050405020304" pitchFamily="18" charset="0"/>
              </a:rPr>
              <a:t> θα πρέπει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να «είναι εγκατεστημένος» σε κράτος μέλος της Ένωσης</a:t>
            </a:r>
            <a:r>
              <a:rPr lang="el-GR" sz="2200" dirty="0">
                <a:effectLst/>
                <a:latin typeface="Calibri" panose="020F0502020204030204" pitchFamily="34" charset="0"/>
                <a:ea typeface="Calibri" panose="020F0502020204030204" pitchFamily="34" charset="0"/>
                <a:cs typeface="Times New Roman" panose="02020603050405020304" pitchFamily="18" charset="0"/>
              </a:rPr>
              <a:t>, έκφραση που αφήνει την εντύπωση ότι δεν απαιτείται ο </a:t>
            </a:r>
            <a:r>
              <a:rPr lang="el-GR" sz="22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2200" dirty="0">
                <a:effectLst/>
                <a:latin typeface="Calibri" panose="020F0502020204030204" pitchFamily="34" charset="0"/>
                <a:ea typeface="Calibri" panose="020F0502020204030204" pitchFamily="34" charset="0"/>
                <a:cs typeface="Times New Roman" panose="02020603050405020304" pitchFamily="18" charset="0"/>
              </a:rPr>
              <a:t> να κατάγεται από κράτος μέλος, αρκεί να διαθέτει εγκατάσταση εντός της Ένωσης. </a:t>
            </a:r>
          </a:p>
          <a:p>
            <a:pPr marL="68580" indent="0" algn="just">
              <a:lnSpc>
                <a:spcPct val="115000"/>
              </a:lnSpc>
              <a:spcAft>
                <a:spcPts val="1000"/>
              </a:spcAft>
              <a:buNone/>
            </a:pPr>
            <a:r>
              <a:rPr lang="el-GR" sz="2200" b="1" dirty="0">
                <a:effectLst/>
                <a:latin typeface="Calibri" panose="020F0502020204030204" pitchFamily="34" charset="0"/>
                <a:ea typeface="Calibri" panose="020F0502020204030204" pitchFamily="34" charset="0"/>
                <a:cs typeface="Times New Roman" panose="02020603050405020304" pitchFamily="18" charset="0"/>
              </a:rPr>
              <a:t>Εάν αυτή η ερμηνεία γίνει δεκτή, τότε ο κανονισμός διαφοροποιείται από αντίστοιχες ρυθμίσεις οδηγιών του χρηματοοικονομικού τομέα</a:t>
            </a:r>
            <a:r>
              <a:rPr lang="el-GR" sz="2200" dirty="0">
                <a:effectLst/>
                <a:latin typeface="Calibri" panose="020F0502020204030204" pitchFamily="34" charset="0"/>
                <a:ea typeface="Calibri" panose="020F0502020204030204" pitchFamily="34" charset="0"/>
                <a:cs typeface="Times New Roman" panose="02020603050405020304" pitchFamily="18" charset="0"/>
              </a:rPr>
              <a:t>, οι οποίες αναγνωρίζουν την ισχύ του διαβατηρίου για τη διασυνοριακή παροχή υπηρεσιών εντός της Ένωσης, μόνο σε </a:t>
            </a:r>
            <a:r>
              <a:rPr lang="el-GR" sz="22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2200" dirty="0">
                <a:effectLst/>
                <a:latin typeface="Calibri" panose="020F0502020204030204" pitchFamily="34" charset="0"/>
                <a:ea typeface="Calibri" panose="020F0502020204030204" pitchFamily="34" charset="0"/>
                <a:cs typeface="Times New Roman" panose="02020603050405020304" pitchFamily="18" charset="0"/>
              </a:rPr>
              <a:t> που κατάγονται (ή προέρχονται) από κράτος μέλος.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68580" indent="0" algn="just">
              <a:lnSpc>
                <a:spcPct val="115000"/>
              </a:lnSpc>
              <a:spcAft>
                <a:spcPts val="1000"/>
              </a:spcAft>
              <a:buNone/>
            </a:pP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68580" indent="0" algn="just">
              <a:lnSpc>
                <a:spcPct val="115000"/>
              </a:lnSpc>
              <a:spcAft>
                <a:spcPts val="1000"/>
              </a:spcAft>
              <a:buNone/>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Υπέρ μίας τέτοιας ερμηνείας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συνηγορούν: </a:t>
            </a:r>
          </a:p>
          <a:p>
            <a:pPr marL="342900" lvl="0" indent="-342900" algn="just">
              <a:lnSpc>
                <a:spcPct val="115000"/>
              </a:lnSpc>
              <a:buFont typeface="Calibri" panose="020F0502020204030204" pitchFamily="34" charset="0"/>
              <a:buChar char="-"/>
            </a:pPr>
            <a:r>
              <a:rPr lang="el-GR" sz="1800" dirty="0">
                <a:effectLst/>
                <a:latin typeface="Calibri" panose="020F0502020204030204" pitchFamily="34" charset="0"/>
                <a:ea typeface="Calibri" panose="020F0502020204030204" pitchFamily="34" charset="0"/>
                <a:cs typeface="Times New Roman" panose="02020603050405020304" pitchFamily="18" charset="0"/>
              </a:rPr>
              <a:t>Το γεγονός ότι η συμμετοχική χρηματοδότηση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διαβλέπεται</a:t>
            </a:r>
            <a:r>
              <a:rPr lang="el-GR" sz="1800" dirty="0">
                <a:effectLst/>
                <a:latin typeface="Calibri" panose="020F0502020204030204" pitchFamily="34" charset="0"/>
                <a:ea typeface="Calibri" panose="020F0502020204030204" pitchFamily="34" charset="0"/>
                <a:cs typeface="Times New Roman" panose="02020603050405020304" pitchFamily="18" charset="0"/>
              </a:rPr>
              <a:t> ως ένας </a:t>
            </a:r>
            <a:r>
              <a:rPr lang="el-GR" sz="1800" b="1" dirty="0">
                <a:effectLst/>
                <a:latin typeface="Calibri" panose="020F0502020204030204" pitchFamily="34" charset="0"/>
                <a:ea typeface="Calibri" panose="020F0502020204030204" pitchFamily="34" charset="0"/>
                <a:cs typeface="Times New Roman" panose="02020603050405020304" pitchFamily="18" charset="0"/>
              </a:rPr>
              <a:t>μηχανισμός που βελτιώνει την πρόσβαση των ΜΜΕ στη χρηματοδότηση</a:t>
            </a:r>
            <a:r>
              <a:rPr lang="el-GR" sz="1800" dirty="0">
                <a:effectLst/>
                <a:latin typeface="Calibri" panose="020F0502020204030204" pitchFamily="34" charset="0"/>
                <a:ea typeface="Calibri" panose="020F0502020204030204" pitchFamily="34" charset="0"/>
                <a:cs typeface="Times New Roman" panose="02020603050405020304" pitchFamily="18" charset="0"/>
              </a:rPr>
              <a:t>, οπότε η διεύρυνση του πεδίου που καλύπτει ο κανονισμός, ώστε να περιλάβει και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τρίτης χώρας, αυξάνει τον αριθμό των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παρόχων</a:t>
            </a:r>
            <a:r>
              <a:rPr lang="el-GR" sz="1800"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στους οποίους θα μπορούν να απευθυνθούν οι επιχειρήσεις. </a:t>
            </a:r>
          </a:p>
          <a:p>
            <a:pPr marL="342900" lvl="0" indent="-342900" algn="just">
              <a:lnSpc>
                <a:spcPct val="115000"/>
              </a:lnSpc>
              <a:spcAft>
                <a:spcPts val="1000"/>
              </a:spcAft>
              <a:buFont typeface="Calibri" panose="020F0502020204030204" pitchFamily="34" charset="0"/>
              <a:buChar char="-"/>
            </a:pPr>
            <a:r>
              <a:rPr lang="el-GR" sz="1800" dirty="0">
                <a:effectLst/>
                <a:latin typeface="Calibri" panose="020F0502020204030204" pitchFamily="34" charset="0"/>
                <a:ea typeface="Calibri" panose="020F0502020204030204" pitchFamily="34" charset="0"/>
                <a:cs typeface="Times New Roman" panose="02020603050405020304" pitchFamily="18" charset="0"/>
              </a:rPr>
              <a:t>Η αναγραφή στο προοίμιο του κανονισμού ότι, για τη διασφάλιση της ενάσκησης αποτελεσματικής εποπτείας, στο πλαίσιο του κανονισμού, 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θα πρέπει να διαθέτει</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«πραγματικό και σταθερό τόπο εγκατάστασης στην Ένωση»,</a:t>
            </a:r>
            <a:r>
              <a:rPr lang="el-GR" sz="1800" dirty="0">
                <a:effectLst/>
                <a:latin typeface="Calibri" panose="020F0502020204030204" pitchFamily="34" charset="0"/>
                <a:ea typeface="Calibri" panose="020F0502020204030204" pitchFamily="34" charset="0"/>
                <a:cs typeface="Times New Roman" panose="02020603050405020304" pitchFamily="18" charset="0"/>
              </a:rPr>
              <a:t> έκφραση που αφήνει ανοικτό το ενδεχόμενο η εγκατάσταση να μη συμπίπτει με την καταγωγή.  </a:t>
            </a:r>
          </a:p>
          <a:p>
            <a:pPr marL="68580" indent="0" algn="just">
              <a:lnSpc>
                <a:spcPct val="115000"/>
              </a:lnSpc>
              <a:spcAft>
                <a:spcPts val="1000"/>
              </a:spcAft>
              <a:buNone/>
            </a:pP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2200" dirty="0">
              <a:latin typeface="Calibri" pitchFamily="34" charset="0"/>
            </a:endParaRPr>
          </a:p>
          <a:p>
            <a:pPr algn="just">
              <a:buNone/>
            </a:pPr>
            <a:r>
              <a:rPr lang="en-US" sz="2000" dirty="0">
                <a:latin typeface="Calibri" pitchFamily="34" charset="0"/>
              </a:rPr>
              <a:t>	</a:t>
            </a:r>
            <a:r>
              <a:rPr lang="el-GR" sz="2000" dirty="0">
                <a:latin typeface="Calibri"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599889" y="764704"/>
            <a:ext cx="8103844" cy="4669680"/>
          </a:xfrm>
        </p:spPr>
        <p:txBody>
          <a:bodyPr>
            <a:noAutofit/>
          </a:bodyPr>
          <a:lstStyle/>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Calibri" panose="020F0502020204030204" pitchFamily="34" charset="0"/>
              </a:rPr>
              <a:t>Το ερμηνευτικό πρόβλημα αναδεικνύεται ιδιαίτερα σημαντικό, </a:t>
            </a:r>
            <a:r>
              <a:rPr lang="el-GR" sz="1400" dirty="0">
                <a:effectLst/>
                <a:latin typeface="Calibri" panose="020F0502020204030204" pitchFamily="34" charset="0"/>
                <a:ea typeface="Calibri" panose="020F0502020204030204" pitchFamily="34" charset="0"/>
                <a:cs typeface="Calibri" panose="020F0502020204030204" pitchFamily="34" charset="0"/>
              </a:rPr>
              <a:t>ακριβώς </a:t>
            </a:r>
            <a:r>
              <a:rPr lang="el-GR" sz="1400" b="1" dirty="0">
                <a:effectLst/>
                <a:latin typeface="Calibri" panose="020F0502020204030204" pitchFamily="34" charset="0"/>
                <a:ea typeface="Calibri" panose="020F0502020204030204" pitchFamily="34" charset="0"/>
                <a:cs typeface="Calibri" panose="020F0502020204030204" pitchFamily="34" charset="0"/>
              </a:rPr>
              <a:t>επειδή ο κανονισμός είναι άμεσης εφαρμογής</a:t>
            </a:r>
            <a:r>
              <a:rPr lang="el-GR" sz="1400" dirty="0">
                <a:effectLst/>
                <a:latin typeface="Calibri" panose="020F0502020204030204" pitchFamily="34" charset="0"/>
                <a:ea typeface="Calibri" panose="020F0502020204030204" pitchFamily="34" charset="0"/>
                <a:cs typeface="Calibri" panose="020F0502020204030204" pitchFamily="34" charset="0"/>
              </a:rPr>
              <a:t>, δεν απαιτεί δηλαδή την παρέμβαση του εθνικού νομοθέτη, ώστε να ενσωματώσει τις διατάξεις του στο εγχώριο δίκαιο. </a:t>
            </a:r>
          </a:p>
          <a:p>
            <a:pPr marL="68580" indent="0" algn="just">
              <a:lnSpc>
                <a:spcPct val="115000"/>
              </a:lnSpc>
              <a:spcAft>
                <a:spcPts val="1000"/>
              </a:spcAft>
              <a:buNone/>
            </a:pPr>
            <a:r>
              <a:rPr lang="el-GR" sz="1100" dirty="0">
                <a:effectLst/>
                <a:latin typeface="Calibri" panose="020F0502020204030204" pitchFamily="34" charset="0"/>
                <a:ea typeface="Calibri" panose="020F0502020204030204" pitchFamily="34" charset="0"/>
                <a:cs typeface="Calibri" panose="020F0502020204030204" pitchFamily="34" charset="0"/>
              </a:rPr>
              <a:t>Υπό αυτή την έννοια, εάν γινόταν δεκτή η ανωτέρω ερμηνεία:  </a:t>
            </a:r>
          </a:p>
          <a:p>
            <a:pPr marL="342900" lvl="0" indent="-342900" algn="just">
              <a:lnSpc>
                <a:spcPct val="115000"/>
              </a:lnSpc>
              <a:buFont typeface="Calibri" panose="020F0502020204030204" pitchFamily="34" charset="0"/>
              <a:buChar char="-"/>
            </a:pPr>
            <a:r>
              <a:rPr lang="el-GR" sz="1100" b="1" dirty="0">
                <a:effectLst/>
                <a:latin typeface="Calibri" panose="020F0502020204030204" pitchFamily="34" charset="0"/>
                <a:ea typeface="Calibri" panose="020F0502020204030204" pitchFamily="34" charset="0"/>
                <a:cs typeface="Calibri" panose="020F0502020204030204" pitchFamily="34" charset="0"/>
              </a:rPr>
              <a:t>Ο </a:t>
            </a:r>
            <a:r>
              <a:rPr lang="el-GR" sz="1100" b="1" dirty="0" err="1">
                <a:effectLst/>
                <a:latin typeface="Calibri" panose="020F0502020204030204" pitchFamily="34" charset="0"/>
                <a:ea typeface="Calibri" panose="020F0502020204030204" pitchFamily="34" charset="0"/>
                <a:cs typeface="Calibri" panose="020F0502020204030204" pitchFamily="34" charset="0"/>
              </a:rPr>
              <a:t>πάροχος</a:t>
            </a:r>
            <a:r>
              <a:rPr lang="el-GR" sz="1100" dirty="0">
                <a:effectLst/>
                <a:latin typeface="Calibri" panose="020F0502020204030204" pitchFamily="34" charset="0"/>
                <a:ea typeface="Calibri" panose="020F0502020204030204" pitchFamily="34" charset="0"/>
                <a:cs typeface="Calibri" panose="020F0502020204030204" pitchFamily="34" charset="0"/>
              </a:rPr>
              <a:t> που θα ήταν εγκατεστημένος στην Ένωση, ακόμη και εάν προερχόταν από τρίτο κράτος, </a:t>
            </a:r>
            <a:r>
              <a:rPr lang="el-GR" sz="1100" b="1" dirty="0">
                <a:effectLst/>
                <a:latin typeface="Calibri" panose="020F0502020204030204" pitchFamily="34" charset="0"/>
                <a:ea typeface="Calibri" panose="020F0502020204030204" pitchFamily="34" charset="0"/>
                <a:cs typeface="Calibri" panose="020F0502020204030204" pitchFamily="34" charset="0"/>
              </a:rPr>
              <a:t>θα αποκτούσε δικαίωμα για τη χορήγηση της άδειας που λειτουργεί ως διαβατήριο</a:t>
            </a:r>
            <a:r>
              <a:rPr lang="el-GR" sz="1100" dirty="0">
                <a:effectLst/>
                <a:latin typeface="Calibri" panose="020F0502020204030204" pitchFamily="34" charset="0"/>
                <a:ea typeface="Calibri" panose="020F0502020204030204" pitchFamily="34" charset="0"/>
                <a:cs typeface="Calibri" panose="020F0502020204030204" pitchFamily="34" charset="0"/>
              </a:rPr>
              <a:t>, με την αρμόδια αρχή να μη δικαιούταν να αρνηθεί τη χορήγηση της άδειας, εφόσον ο </a:t>
            </a:r>
            <a:r>
              <a:rPr lang="el-GR" sz="1100" dirty="0" err="1">
                <a:effectLst/>
                <a:latin typeface="Calibri" panose="020F0502020204030204" pitchFamily="34" charset="0"/>
                <a:ea typeface="Calibri" panose="020F0502020204030204" pitchFamily="34" charset="0"/>
                <a:cs typeface="Calibri" panose="020F0502020204030204" pitchFamily="34" charset="0"/>
              </a:rPr>
              <a:t>πάροχος</a:t>
            </a:r>
            <a:r>
              <a:rPr lang="el-GR" sz="1100" dirty="0">
                <a:effectLst/>
                <a:latin typeface="Calibri" panose="020F0502020204030204" pitchFamily="34" charset="0"/>
                <a:ea typeface="Calibri" panose="020F0502020204030204" pitchFamily="34" charset="0"/>
                <a:cs typeface="Calibri" panose="020F0502020204030204" pitchFamily="34" charset="0"/>
              </a:rPr>
              <a:t> θα ανταποκρινόταν στις προϋποθέσεις και τις απαιτήσεις που προβλέπει ο κανονισμός. </a:t>
            </a:r>
          </a:p>
          <a:p>
            <a:pPr marL="342900" lvl="0" indent="-342900" algn="just">
              <a:lnSpc>
                <a:spcPct val="115000"/>
              </a:lnSpc>
              <a:buFont typeface="Calibri" panose="020F0502020204030204" pitchFamily="34" charset="0"/>
              <a:buChar char="-"/>
            </a:pPr>
            <a:r>
              <a:rPr lang="el-GR" sz="1100" b="1" dirty="0">
                <a:effectLst/>
                <a:latin typeface="Calibri" panose="020F0502020204030204" pitchFamily="34" charset="0"/>
                <a:ea typeface="Calibri" panose="020F0502020204030204" pitchFamily="34" charset="0"/>
                <a:cs typeface="Calibri" panose="020F0502020204030204" pitchFamily="34" charset="0"/>
              </a:rPr>
              <a:t>Θα καταλειπόταν έδαφος για διαφορετικές ερμηνείες ανά κράτος μέλος</a:t>
            </a:r>
            <a:r>
              <a:rPr lang="el-GR" sz="1100" dirty="0">
                <a:effectLst/>
                <a:latin typeface="Calibri" panose="020F0502020204030204" pitchFamily="34" charset="0"/>
                <a:ea typeface="Calibri" panose="020F0502020204030204" pitchFamily="34" charset="0"/>
                <a:cs typeface="Calibri" panose="020F0502020204030204" pitchFamily="34" charset="0"/>
              </a:rPr>
              <a:t>, εάν δηλαδή ως εγκατάσταση νοείται η καταγωγή ή όχι, με συνακόλουθο αποτέλεσμα τη διάρρηξη του εναρμονισμού των εθνικών νομοθεσιών, αφού πρόκειται για ένα ζήτημα καίριο για την εφαρμογή του κανονισμού. </a:t>
            </a:r>
          </a:p>
          <a:p>
            <a:pPr marL="342900" lvl="0" indent="-342900" algn="just">
              <a:lnSpc>
                <a:spcPct val="115000"/>
              </a:lnSpc>
              <a:buFont typeface="Calibri" panose="020F0502020204030204" pitchFamily="34" charset="0"/>
              <a:buChar char="-"/>
            </a:pPr>
            <a:r>
              <a:rPr lang="el-GR" sz="1100" dirty="0">
                <a:effectLst/>
                <a:latin typeface="Calibri" panose="020F0502020204030204" pitchFamily="34" charset="0"/>
                <a:ea typeface="Calibri" panose="020F0502020204030204" pitchFamily="34" charset="0"/>
                <a:cs typeface="Calibri" panose="020F0502020204030204" pitchFamily="34" charset="0"/>
              </a:rPr>
              <a:t>Εάν ο </a:t>
            </a:r>
            <a:r>
              <a:rPr lang="el-GR" sz="1100" dirty="0" err="1">
                <a:effectLst/>
                <a:latin typeface="Calibri" panose="020F0502020204030204" pitchFamily="34" charset="0"/>
                <a:ea typeface="Calibri" panose="020F0502020204030204" pitchFamily="34" charset="0"/>
                <a:cs typeface="Calibri" panose="020F0502020204030204" pitchFamily="34" charset="0"/>
              </a:rPr>
              <a:t>πάροχος</a:t>
            </a:r>
            <a:r>
              <a:rPr lang="el-GR" sz="1100" dirty="0">
                <a:effectLst/>
                <a:latin typeface="Calibri" panose="020F0502020204030204" pitchFamily="34" charset="0"/>
                <a:ea typeface="Calibri" panose="020F0502020204030204" pitchFamily="34" charset="0"/>
                <a:cs typeface="Calibri" panose="020F0502020204030204" pitchFamily="34" charset="0"/>
              </a:rPr>
              <a:t> τρίτης χώρας είχε λάβει άδεια από αρχή κράτους μέλους, τότε </a:t>
            </a:r>
            <a:r>
              <a:rPr lang="el-GR" sz="1100" b="1" dirty="0">
                <a:effectLst/>
                <a:latin typeface="Calibri" panose="020F0502020204030204" pitchFamily="34" charset="0"/>
                <a:ea typeface="Calibri" panose="020F0502020204030204" pitchFamily="34" charset="0"/>
                <a:cs typeface="Calibri" panose="020F0502020204030204" pitchFamily="34" charset="0"/>
              </a:rPr>
              <a:t>τα λοιπά κράτη μέλη δεν θα μπορούσαν να αμφισβητήσουν την ισχύ του διαβατηρίου</a:t>
            </a:r>
            <a:r>
              <a:rPr lang="el-GR" sz="1100" dirty="0">
                <a:effectLst/>
                <a:latin typeface="Calibri" panose="020F0502020204030204" pitchFamily="34" charset="0"/>
                <a:ea typeface="Calibri" panose="020F0502020204030204" pitchFamily="34" charset="0"/>
                <a:cs typeface="Calibri" panose="020F0502020204030204" pitchFamily="34" charset="0"/>
              </a:rPr>
              <a:t>, ακόμη και εάν δεν αποδέχονταν την ερμηνεία κατά την οποία αρκεί η ύπαρξη υποκαταστήματος εντός της Ένωσης, ώστε ο </a:t>
            </a:r>
            <a:r>
              <a:rPr lang="el-GR" sz="1100" dirty="0" err="1">
                <a:effectLst/>
                <a:latin typeface="Calibri" panose="020F0502020204030204" pitchFamily="34" charset="0"/>
                <a:ea typeface="Calibri" panose="020F0502020204030204" pitchFamily="34" charset="0"/>
                <a:cs typeface="Calibri" panose="020F0502020204030204" pitchFamily="34" charset="0"/>
              </a:rPr>
              <a:t>πάροχος</a:t>
            </a:r>
            <a:r>
              <a:rPr lang="el-GR" sz="1100" dirty="0">
                <a:effectLst/>
                <a:latin typeface="Calibri" panose="020F0502020204030204" pitchFamily="34" charset="0"/>
                <a:ea typeface="Calibri" panose="020F0502020204030204" pitchFamily="34" charset="0"/>
                <a:cs typeface="Calibri" panose="020F0502020204030204" pitchFamily="34" charset="0"/>
              </a:rPr>
              <a:t> τρίτης χώρας να δικαιούταν την άδεια του κανονισμού. Κάτω από αυτές τις συνθήκες, θα επιλεγόταν τελικά ως κράτος εγκατάστασης εκείνο που θα δεχόταν αυτή την ερμηνεία, σε βάρος άλλου που δεν θα τη δεχόταν (</a:t>
            </a:r>
            <a:r>
              <a:rPr lang="en-US" sz="1100" dirty="0">
                <a:effectLst/>
                <a:latin typeface="Calibri" panose="020F0502020204030204" pitchFamily="34" charset="0"/>
                <a:ea typeface="Calibri" panose="020F0502020204030204" pitchFamily="34" charset="0"/>
                <a:cs typeface="Calibri" panose="020F0502020204030204" pitchFamily="34" charset="0"/>
              </a:rPr>
              <a:t>forum shopping</a:t>
            </a:r>
            <a:r>
              <a:rPr lang="el-GR" sz="1100" dirty="0">
                <a:effectLst/>
                <a:latin typeface="Calibri" panose="020F0502020204030204" pitchFamily="34" charset="0"/>
                <a:ea typeface="Calibri" panose="020F0502020204030204" pitchFamily="34" charset="0"/>
                <a:cs typeface="Calibri" panose="020F0502020204030204" pitchFamily="34" charset="0"/>
              </a:rPr>
              <a:t>). Αυτό το αποτέλεσμα έρχεται σε αντίθεση με την ιδέα του εναρμονισμού των εθνικών νομοθεσιών.  </a:t>
            </a:r>
          </a:p>
          <a:p>
            <a:pPr marL="342900" lvl="0" indent="-342900" algn="just">
              <a:lnSpc>
                <a:spcPct val="115000"/>
              </a:lnSpc>
              <a:buFont typeface="Calibri" panose="020F0502020204030204" pitchFamily="34" charset="0"/>
              <a:buChar char="-"/>
            </a:pPr>
            <a:r>
              <a:rPr lang="el-GR" sz="1100" b="1" dirty="0">
                <a:effectLst/>
                <a:latin typeface="Calibri" panose="020F0502020204030204" pitchFamily="34" charset="0"/>
                <a:ea typeface="Calibri" panose="020F0502020204030204" pitchFamily="34" charset="0"/>
                <a:cs typeface="Calibri" panose="020F0502020204030204" pitchFamily="34" charset="0"/>
              </a:rPr>
              <a:t>Θα παρέμεναν</a:t>
            </a:r>
            <a:r>
              <a:rPr lang="el-GR" sz="1100" dirty="0">
                <a:effectLst/>
                <a:latin typeface="Calibri" panose="020F0502020204030204" pitchFamily="34" charset="0"/>
                <a:ea typeface="Calibri" panose="020F0502020204030204" pitchFamily="34" charset="0"/>
                <a:cs typeface="Calibri" panose="020F0502020204030204" pitchFamily="34" charset="0"/>
              </a:rPr>
              <a:t> εξάλλου </a:t>
            </a:r>
            <a:r>
              <a:rPr lang="el-GR" sz="1100" b="1" dirty="0">
                <a:effectLst/>
                <a:latin typeface="Calibri" panose="020F0502020204030204" pitchFamily="34" charset="0"/>
                <a:ea typeface="Calibri" panose="020F0502020204030204" pitchFamily="34" charset="0"/>
                <a:cs typeface="Calibri" panose="020F0502020204030204" pitchFamily="34" charset="0"/>
              </a:rPr>
              <a:t>προς συζήτηση</a:t>
            </a:r>
            <a:endParaRPr lang="el-GR" sz="1100" dirty="0">
              <a:effectLst/>
              <a:latin typeface="Calibri" panose="020F0502020204030204" pitchFamily="34" charset="0"/>
              <a:ea typeface="Calibri" panose="020F0502020204030204" pitchFamily="34" charset="0"/>
              <a:cs typeface="Calibri" panose="020F0502020204030204" pitchFamily="34" charset="0"/>
            </a:endParaRPr>
          </a:p>
          <a:p>
            <a:pPr marL="571500" indent="0" algn="just">
              <a:lnSpc>
                <a:spcPct val="115000"/>
              </a:lnSpc>
              <a:buNone/>
            </a:pP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κατά πόσο αντικείμενο της εξέτασης για τη χορήγηση της άδειας θα ήταν η οργάνωση του νομικού προσώπου ή της </a:t>
            </a: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μονάδας που θα συνιστούσε το υποκατάστημα, το οποίο θα λειτουργούσε εντός της Ένωσης (ιδίως με δεδομένο ότι η </a:t>
            </a: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αίτηση για τη χορήγηση της άδειας υποβάλλεται από το νομικό πρόσωπο, το οποίο προτίθεται να παρέχει υπηρεσίες </a:t>
            </a: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συμμετοχικής χρηματοδότησης),</a:t>
            </a:r>
          </a:p>
          <a:p>
            <a:pPr marL="571500" indent="0" algn="just">
              <a:lnSpc>
                <a:spcPct val="115000"/>
              </a:lnSpc>
              <a:buNone/>
            </a:pP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εάν ο </a:t>
            </a:r>
            <a:r>
              <a:rPr lang="el-GR" sz="1100" dirty="0" err="1">
                <a:effectLst/>
                <a:latin typeface="Calibri" panose="020F0502020204030204" pitchFamily="34" charset="0"/>
                <a:ea typeface="Calibri" panose="020F0502020204030204" pitchFamily="34" charset="0"/>
                <a:cs typeface="Calibri" panose="020F0502020204030204" pitchFamily="34" charset="0"/>
              </a:rPr>
              <a:t>πάροχος</a:t>
            </a:r>
            <a:r>
              <a:rPr lang="el-GR" sz="1100" dirty="0">
                <a:effectLst/>
                <a:latin typeface="Calibri" panose="020F0502020204030204" pitchFamily="34" charset="0"/>
                <a:ea typeface="Calibri" panose="020F0502020204030204" pitchFamily="34" charset="0"/>
                <a:cs typeface="Calibri" panose="020F0502020204030204" pitchFamily="34" charset="0"/>
              </a:rPr>
              <a:t> διατηρούσε εγκατάσταση σε περισσότερα κράτη μέλη, στην αρχή ποιου κράτους θα δικαιούταν να </a:t>
            </a: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υποβάλει αίτηση για τη χορήγηση άδειας,</a:t>
            </a:r>
          </a:p>
          <a:p>
            <a:pPr marL="571500" indent="0" algn="just">
              <a:lnSpc>
                <a:spcPct val="115000"/>
              </a:lnSpc>
              <a:spcAft>
                <a:spcPts val="1000"/>
              </a:spcAft>
              <a:buNone/>
            </a:pP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πως θα ασκείτο η εποπτεία του νομικού προσώπου τρίτης χώρας, χωρίς να διασφαλίζεται μία συνεργασία με την αρμόδια </a:t>
            </a:r>
            <a:r>
              <a:rPr lang="en-US" sz="1100" dirty="0">
                <a:effectLst/>
                <a:latin typeface="Calibri" panose="020F0502020204030204" pitchFamily="34" charset="0"/>
                <a:ea typeface="Calibri" panose="020F0502020204030204" pitchFamily="34" charset="0"/>
                <a:cs typeface="Calibri" panose="020F0502020204030204" pitchFamily="34" charset="0"/>
              </a:rPr>
              <a:t>	</a:t>
            </a:r>
            <a:r>
              <a:rPr lang="el-GR" sz="1100" dirty="0">
                <a:effectLst/>
                <a:latin typeface="Calibri" panose="020F0502020204030204" pitchFamily="34" charset="0"/>
                <a:ea typeface="Calibri" panose="020F0502020204030204" pitchFamily="34" charset="0"/>
                <a:cs typeface="Calibri" panose="020F0502020204030204" pitchFamily="34" charset="0"/>
              </a:rPr>
              <a:t>αρχή του κράτους καταγωγής του. </a:t>
            </a:r>
          </a:p>
          <a:p>
            <a:pPr marL="0" indent="0" algn="just">
              <a:lnSpc>
                <a:spcPct val="115000"/>
              </a:lnSpc>
              <a:spcAft>
                <a:spcPts val="1000"/>
              </a:spcAft>
              <a:buNone/>
            </a:pPr>
            <a:r>
              <a:rPr lang="el-GR" sz="11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15000"/>
              </a:lnSpc>
              <a:spcAft>
                <a:spcPts val="1000"/>
              </a:spcAft>
            </a:pP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r>
              <a:rPr lang="en-US" sz="2000" b="1" dirty="0">
                <a:latin typeface="Calibri" pitchFamily="34" charset="0"/>
              </a:rPr>
              <a:t>	</a:t>
            </a:r>
            <a:r>
              <a:rPr lang="el-GR" sz="2000" b="1" dirty="0">
                <a:latin typeface="Calibri" pitchFamily="34" charset="0"/>
              </a:rPr>
              <a:t>	</a:t>
            </a:r>
            <a:br>
              <a:rPr lang="en-US" sz="2000" dirty="0"/>
            </a:br>
            <a:r>
              <a:rPr lang="en-US" sz="2000" dirty="0"/>
              <a:t> </a:t>
            </a:r>
            <a:endParaRPr lang="el-GR" sz="2000" dirty="0"/>
          </a:p>
          <a:p>
            <a:pPr>
              <a:buNone/>
            </a:pPr>
            <a:endParaRPr lang="el-GR" sz="2000" dirty="0"/>
          </a:p>
          <a:p>
            <a:pPr marL="68580" indent="0">
              <a:buNone/>
            </a:pP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755576" y="1143000"/>
            <a:ext cx="7632848" cy="4219675"/>
          </a:xfrm>
        </p:spPr>
        <p:txBody>
          <a:bodyPr>
            <a:noAutofit/>
          </a:bodyPr>
          <a:lstStyle/>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Calibri" panose="020F0502020204030204" pitchFamily="34" charset="0"/>
              </a:rPr>
              <a:t>Ορθή όμως αναδεικνύεται η αντίθετη ερμηνεία</a:t>
            </a:r>
            <a:r>
              <a:rPr lang="el-GR" sz="1400" dirty="0">
                <a:effectLst/>
                <a:latin typeface="Calibri" panose="020F0502020204030204" pitchFamily="34" charset="0"/>
                <a:ea typeface="Calibri" panose="020F0502020204030204" pitchFamily="34" charset="0"/>
                <a:cs typeface="Calibri" panose="020F0502020204030204" pitchFamily="34" charset="0"/>
              </a:rPr>
              <a:t>, κατά την οποία η εγκατάσταση υποδηλώνει την καταγωγή ή την προέλευση του </a:t>
            </a:r>
            <a:r>
              <a:rPr lang="el-GR" sz="1400" dirty="0" err="1">
                <a:effectLst/>
                <a:latin typeface="Calibri" panose="020F0502020204030204" pitchFamily="34" charset="0"/>
                <a:ea typeface="Calibri" panose="020F0502020204030204" pitchFamily="34" charset="0"/>
                <a:cs typeface="Calibri" panose="020F0502020204030204" pitchFamily="34" charset="0"/>
              </a:rPr>
              <a:t>παρόχου</a:t>
            </a:r>
            <a:r>
              <a:rPr lang="el-GR" sz="1400" dirty="0">
                <a:effectLst/>
                <a:latin typeface="Calibri" panose="020F0502020204030204" pitchFamily="34" charset="0"/>
                <a:ea typeface="Calibri" panose="020F0502020204030204" pitchFamily="34" charset="0"/>
                <a:cs typeface="Calibri" panose="020F0502020204030204" pitchFamily="34" charset="0"/>
              </a:rPr>
              <a:t>.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Calibri" panose="020F0502020204030204" pitchFamily="34" charset="0"/>
              </a:rPr>
              <a:t>Αυτή η ερμηνεία συνάδει με τις οδηγίες στον χρηματοοικονομικό τομέα, όπου </a:t>
            </a:r>
            <a:r>
              <a:rPr lang="el-GR" sz="1400" b="1" dirty="0">
                <a:effectLst/>
                <a:latin typeface="Calibri" panose="020F0502020204030204" pitchFamily="34" charset="0"/>
                <a:ea typeface="Calibri" panose="020F0502020204030204" pitchFamily="34" charset="0"/>
                <a:cs typeface="Calibri" panose="020F0502020204030204" pitchFamily="34" charset="0"/>
              </a:rPr>
              <a:t>η εγκατάσταση συνιστά τρόπο παροχής διασυνοριακής υπηρεσίας, δηλαδή </a:t>
            </a:r>
            <a:endParaRPr lang="el-GR" sz="14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Calibri" panose="020F0502020204030204" pitchFamily="34" charset="0"/>
              </a:rPr>
              <a:t>αντιδιαστέλλεται από το κράτος καταγωγής</a:t>
            </a:r>
            <a:r>
              <a:rPr lang="el-GR" sz="1400" dirty="0">
                <a:effectLst/>
                <a:latin typeface="Calibri" panose="020F0502020204030204" pitchFamily="34" charset="0"/>
                <a:ea typeface="Calibri" panose="020F0502020204030204" pitchFamily="34" charset="0"/>
                <a:cs typeface="Calibri" panose="020F0502020204030204" pitchFamily="34" charset="0"/>
              </a:rPr>
              <a:t> και </a:t>
            </a:r>
          </a:p>
          <a:p>
            <a:pPr marL="342900" lvl="0" indent="-342900" algn="just">
              <a:lnSpc>
                <a:spcPct val="115000"/>
              </a:lnSpc>
              <a:spcAft>
                <a:spcPts val="1000"/>
              </a:spcAft>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Calibri" panose="020F0502020204030204" pitchFamily="34" charset="0"/>
              </a:rPr>
              <a:t>υποδηλώνει την παρουσία στο κράτος μέλος υποδοχής</a:t>
            </a:r>
            <a:r>
              <a:rPr lang="el-GR" sz="1400" dirty="0">
                <a:effectLst/>
                <a:latin typeface="Calibri" panose="020F0502020204030204" pitchFamily="34" charset="0"/>
                <a:ea typeface="Calibri" panose="020F0502020204030204" pitchFamily="34" charset="0"/>
                <a:cs typeface="Calibri" panose="020F0502020204030204" pitchFamily="34" charset="0"/>
              </a:rPr>
              <a:t>.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Calibri" panose="020F0502020204030204" pitchFamily="34" charset="0"/>
              </a:rPr>
              <a:t>Αλλά και ειδικά η </a:t>
            </a:r>
            <a:r>
              <a:rPr lang="el-GR" sz="1400" b="1" dirty="0">
                <a:effectLst/>
                <a:latin typeface="Calibri" panose="020F0502020204030204" pitchFamily="34" charset="0"/>
                <a:ea typeface="Calibri" panose="020F0502020204030204" pitchFamily="34" charset="0"/>
                <a:cs typeface="Calibri" panose="020F0502020204030204" pitchFamily="34" charset="0"/>
              </a:rPr>
              <a:t>οδηγία 2011/61 επιτρέπει μεν τη χορήγηση διαβατηρίου σε διαχειριστές οργανισμών εναλλακτικών επενδύσεων τρίτης χώρας</a:t>
            </a:r>
            <a:r>
              <a:rPr lang="el-GR" sz="1400" dirty="0">
                <a:effectLst/>
                <a:latin typeface="Calibri" panose="020F0502020204030204" pitchFamily="34" charset="0"/>
                <a:ea typeface="Calibri" panose="020F0502020204030204" pitchFamily="34" charset="0"/>
                <a:cs typeface="Calibri" panose="020F0502020204030204" pitchFamily="34" charset="0"/>
              </a:rPr>
              <a:t>, μέσα όμως από ένα ιδιαίτερα αυστηρό πλαίσιο κανόνων,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Calibri" panose="020F0502020204030204" pitchFamily="34" charset="0"/>
              </a:rPr>
              <a:t>που απαιτούν τη συνδρομή ειδικών προϋποθέσεων και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Calibri" panose="020F0502020204030204" pitchFamily="34" charset="0"/>
              </a:rPr>
              <a:t>με την επιλογή των κρατών μη μελών ύστερα από την εξέταση διαφόρων παραμέτρων, ανά κράτος,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Calibri" panose="020F0502020204030204" pitchFamily="34" charset="0"/>
              </a:rPr>
              <a:t>ώστε να δημιουργείται ένα </a:t>
            </a:r>
            <a:r>
              <a:rPr lang="el-GR" sz="1400" b="1" dirty="0">
                <a:effectLst/>
                <a:latin typeface="Calibri" panose="020F0502020204030204" pitchFamily="34" charset="0"/>
                <a:ea typeface="Calibri" panose="020F0502020204030204" pitchFamily="34" charset="0"/>
                <a:cs typeface="Calibri" panose="020F0502020204030204" pitchFamily="34" charset="0"/>
              </a:rPr>
              <a:t>ενιαίο </a:t>
            </a:r>
            <a:r>
              <a:rPr lang="en-US" sz="1400" b="1" dirty="0">
                <a:effectLst/>
                <a:latin typeface="Calibri" panose="020F0502020204030204" pitchFamily="34" charset="0"/>
                <a:ea typeface="Calibri" panose="020F0502020204030204" pitchFamily="34" charset="0"/>
                <a:cs typeface="Calibri" panose="020F0502020204030204" pitchFamily="34" charset="0"/>
              </a:rPr>
              <a:t>level playing field</a:t>
            </a:r>
            <a:r>
              <a:rPr lang="en-US" sz="1400" dirty="0">
                <a:effectLst/>
                <a:latin typeface="Calibri" panose="020F0502020204030204" pitchFamily="34" charset="0"/>
                <a:ea typeface="Calibri" panose="020F0502020204030204" pitchFamily="34" charset="0"/>
                <a:cs typeface="Calibri" panose="020F0502020204030204" pitchFamily="34" charset="0"/>
              </a:rPr>
              <a:t> </a:t>
            </a:r>
            <a:r>
              <a:rPr lang="el-GR" sz="1400" dirty="0">
                <a:effectLst/>
                <a:latin typeface="Calibri" panose="020F0502020204030204" pitchFamily="34" charset="0"/>
                <a:ea typeface="Calibri" panose="020F0502020204030204" pitchFamily="34" charset="0"/>
                <a:cs typeface="Calibri" panose="020F0502020204030204" pitchFamily="34" charset="0"/>
              </a:rPr>
              <a:t>για τους </a:t>
            </a:r>
            <a:r>
              <a:rPr lang="el-GR" sz="1400" dirty="0" err="1">
                <a:effectLst/>
                <a:latin typeface="Calibri" panose="020F0502020204030204" pitchFamily="34" charset="0"/>
                <a:ea typeface="Calibri" panose="020F0502020204030204" pitchFamily="34" charset="0"/>
                <a:cs typeface="Calibri" panose="020F0502020204030204" pitchFamily="34" charset="0"/>
              </a:rPr>
              <a:t>παρόχους</a:t>
            </a:r>
            <a:r>
              <a:rPr lang="el-GR" sz="1400" dirty="0">
                <a:effectLst/>
                <a:latin typeface="Calibri" panose="020F0502020204030204" pitchFamily="34" charset="0"/>
                <a:ea typeface="Calibri" panose="020F0502020204030204" pitchFamily="34" charset="0"/>
                <a:cs typeface="Calibri" panose="020F0502020204030204" pitchFamily="34" charset="0"/>
              </a:rPr>
              <a:t> υπηρεσιών, ανεξάρτητα του κράτους καταγωγής τους, εντός ή εκτός της Ένωσης. </a:t>
            </a:r>
          </a:p>
          <a:p>
            <a:pPr marL="68580" indent="0" algn="just">
              <a:lnSpc>
                <a:spcPct val="115000"/>
              </a:lnSpc>
              <a:spcAft>
                <a:spcPts val="1000"/>
              </a:spcAft>
              <a:buNone/>
            </a:pP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r>
              <a:rPr lang="el-GR" sz="2000" b="1" dirty="0"/>
              <a:t>	</a:t>
            </a: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467544" y="692696"/>
            <a:ext cx="8424936" cy="4813995"/>
          </a:xfrm>
        </p:spPr>
        <p:txBody>
          <a:bodyPr>
            <a:noAutofit/>
          </a:bodyPr>
          <a:lstStyle/>
          <a:p>
            <a:pPr marL="68580" indent="0" algn="just">
              <a:lnSpc>
                <a:spcPct val="115000"/>
              </a:lnSpc>
              <a:spcAft>
                <a:spcPts val="1000"/>
              </a:spcAft>
              <a:buNone/>
            </a:pPr>
            <a:r>
              <a:rPr lang="en-US" sz="1400" dirty="0">
                <a:latin typeface="Calibri" pitchFamily="34" charset="0"/>
              </a:rPr>
              <a:t>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Επιχειρήματα από το κείμενο του κανονισμού υπέρ αυτής της ερμηνείας</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buFont typeface="Calibri" panose="020F0502020204030204" pitchFamily="34" charset="0"/>
              <a:buChar char="-"/>
            </a:pPr>
            <a:r>
              <a:rPr lang="el-GR" sz="900" dirty="0">
                <a:effectLst/>
                <a:latin typeface="Calibri" panose="020F0502020204030204" pitchFamily="34" charset="0"/>
                <a:ea typeface="Calibri" panose="020F0502020204030204" pitchFamily="34" charset="0"/>
                <a:cs typeface="Times New Roman" panose="02020603050405020304" pitchFamily="18" charset="0"/>
              </a:rPr>
              <a:t>Στο προοίμιο </a:t>
            </a:r>
          </a:p>
          <a:p>
            <a:pPr marL="571500" indent="0" algn="just">
              <a:lnSpc>
                <a:spcPct val="115000"/>
              </a:lnSpc>
              <a:buNone/>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l-GR" sz="900" dirty="0">
                <a:effectLst/>
                <a:latin typeface="Calibri" panose="020F0502020204030204" pitchFamily="34" charset="0"/>
                <a:ea typeface="Calibri" panose="020F0502020204030204" pitchFamily="34" charset="0"/>
                <a:cs typeface="Times New Roman" panose="02020603050405020304" pitchFamily="18" charset="0"/>
              </a:rPr>
              <a:t>γίνεται λόγος για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«κράτος μέλος εγκατάστασης»</a:t>
            </a:r>
            <a:r>
              <a:rPr lang="el-GR" sz="900" dirty="0">
                <a:effectLst/>
                <a:latin typeface="Calibri" panose="020F0502020204030204" pitchFamily="34" charset="0"/>
                <a:ea typeface="Calibri" panose="020F0502020204030204" pitchFamily="34" charset="0"/>
                <a:cs typeface="Times New Roman" panose="02020603050405020304" pitchFamily="18" charset="0"/>
              </a:rPr>
              <a:t>, γεγονός που προδίδει ότι η εγκατάσταση συμπίπτει με καταγωγή, </a:t>
            </a:r>
          </a:p>
          <a:p>
            <a:pPr marL="571500" indent="0" algn="just">
              <a:lnSpc>
                <a:spcPct val="115000"/>
              </a:lnSpc>
              <a:buNone/>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l-GR" sz="900" dirty="0">
                <a:effectLst/>
                <a:latin typeface="Calibri" panose="020F0502020204030204" pitchFamily="34" charset="0"/>
                <a:ea typeface="Calibri" panose="020F0502020204030204" pitchFamily="34" charset="0"/>
                <a:cs typeface="Times New Roman" panose="02020603050405020304" pitchFamily="18" charset="0"/>
              </a:rPr>
              <a:t>ο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«εθνικός χαρακτήρας»</a:t>
            </a:r>
            <a:r>
              <a:rPr lang="el-GR" sz="900" dirty="0">
                <a:effectLst/>
                <a:latin typeface="Calibri" panose="020F0502020204030204" pitchFamily="34" charset="0"/>
                <a:ea typeface="Calibri" panose="020F0502020204030204" pitchFamily="34" charset="0"/>
                <a:cs typeface="Times New Roman" panose="02020603050405020304" pitchFamily="18" charset="0"/>
              </a:rPr>
              <a:t> των υπηρεσιών συμμετοχικής χρηματοδότησης φέρεται ότι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λειτουργεί σε βάρος της </a:t>
            </a:r>
            <a:r>
              <a:rPr lang="en-US" sz="900" b="1" dirty="0">
                <a:effectLst/>
                <a:latin typeface="Calibri" panose="020F0502020204030204" pitchFamily="34" charset="0"/>
                <a:ea typeface="Calibri" panose="020F0502020204030204" pitchFamily="34" charset="0"/>
                <a:cs typeface="Times New Roman" panose="02020603050405020304" pitchFamily="18" charset="0"/>
              </a:rPr>
              <a:t>	</a:t>
            </a:r>
            <a:r>
              <a:rPr lang="el-GR" sz="900" b="1" dirty="0">
                <a:effectLst/>
                <a:latin typeface="Calibri" panose="020F0502020204030204" pitchFamily="34" charset="0"/>
                <a:ea typeface="Calibri" panose="020F0502020204030204" pitchFamily="34" charset="0"/>
                <a:cs typeface="Times New Roman" panose="02020603050405020304" pitchFamily="18" charset="0"/>
              </a:rPr>
              <a:t>«</a:t>
            </a:r>
            <a:r>
              <a:rPr lang="el-GR" sz="900" b="1" dirty="0" err="1">
                <a:effectLst/>
                <a:latin typeface="Calibri" panose="020F0502020204030204" pitchFamily="34" charset="0"/>
                <a:ea typeface="Calibri" panose="020F0502020204030204" pitchFamily="34" charset="0"/>
                <a:cs typeface="Times New Roman" panose="02020603050405020304" pitchFamily="18" charset="0"/>
              </a:rPr>
              <a:t>ενωσιακής</a:t>
            </a:r>
            <a:r>
              <a:rPr lang="el-GR" sz="900" b="1" dirty="0">
                <a:effectLst/>
                <a:latin typeface="Calibri" panose="020F0502020204030204" pitchFamily="34" charset="0"/>
                <a:ea typeface="Calibri" panose="020F0502020204030204" pitchFamily="34" charset="0"/>
                <a:cs typeface="Times New Roman" panose="02020603050405020304" pitchFamily="18" charset="0"/>
              </a:rPr>
              <a:t> αγοράς συμμετοχικής </a:t>
            </a:r>
            <a:r>
              <a:rPr lang="en-US" sz="900" b="1" dirty="0">
                <a:effectLst/>
                <a:latin typeface="Calibri" panose="020F0502020204030204" pitchFamily="34" charset="0"/>
                <a:ea typeface="Calibri" panose="020F0502020204030204" pitchFamily="34" charset="0"/>
                <a:cs typeface="Times New Roman" panose="02020603050405020304" pitchFamily="18" charset="0"/>
              </a:rPr>
              <a:t>	</a:t>
            </a:r>
            <a:r>
              <a:rPr lang="el-GR" sz="900" b="1" dirty="0">
                <a:effectLst/>
                <a:latin typeface="Calibri" panose="020F0502020204030204" pitchFamily="34" charset="0"/>
                <a:ea typeface="Calibri" panose="020F0502020204030204" pitchFamily="34" charset="0"/>
                <a:cs typeface="Times New Roman" panose="02020603050405020304" pitchFamily="18" charset="0"/>
              </a:rPr>
              <a:t>χρηματοδότησης»</a:t>
            </a:r>
            <a:r>
              <a:rPr lang="el-GR" sz="900" dirty="0">
                <a:effectLst/>
                <a:latin typeface="Calibri" panose="020F0502020204030204" pitchFamily="34" charset="0"/>
                <a:ea typeface="Calibri" panose="020F0502020204030204" pitchFamily="34" charset="0"/>
                <a:cs typeface="Times New Roman" panose="02020603050405020304" pitchFamily="18" charset="0"/>
              </a:rPr>
              <a:t>, </a:t>
            </a:r>
          </a:p>
          <a:p>
            <a:pPr marL="571500" indent="0" algn="just">
              <a:lnSpc>
                <a:spcPct val="115000"/>
              </a:lnSpc>
              <a:buNone/>
            </a:pPr>
            <a:r>
              <a:rPr lang="en-US" sz="900" b="1" dirty="0">
                <a:effectLst/>
                <a:latin typeface="Calibri" panose="020F0502020204030204" pitchFamily="34" charset="0"/>
                <a:ea typeface="Calibri" panose="020F0502020204030204" pitchFamily="34" charset="0"/>
                <a:cs typeface="Times New Roman" panose="02020603050405020304" pitchFamily="18" charset="0"/>
              </a:rPr>
              <a:t>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οι </a:t>
            </a:r>
            <a:r>
              <a:rPr lang="el-GR" sz="900" b="1" dirty="0" err="1">
                <a:effectLst/>
                <a:latin typeface="Calibri" panose="020F0502020204030204" pitchFamily="34" charset="0"/>
                <a:ea typeface="Calibri" panose="020F0502020204030204" pitchFamily="34" charset="0"/>
                <a:cs typeface="Times New Roman" panose="02020603050405020304" pitchFamily="18" charset="0"/>
              </a:rPr>
              <a:t>πάροχοι</a:t>
            </a:r>
            <a:r>
              <a:rPr lang="el-GR" sz="900" b="1" dirty="0">
                <a:effectLst/>
                <a:latin typeface="Calibri" panose="020F0502020204030204" pitchFamily="34" charset="0"/>
                <a:ea typeface="Calibri" panose="020F0502020204030204" pitchFamily="34" charset="0"/>
                <a:cs typeface="Times New Roman" panose="02020603050405020304" pitchFamily="18" charset="0"/>
              </a:rPr>
              <a:t> τρίτης χώρας τίθενται εκτός ενός τέτοιου πλαισίου</a:t>
            </a:r>
            <a:r>
              <a:rPr lang="el-GR" sz="9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buFont typeface="Calibri" panose="020F0502020204030204" pitchFamily="34" charset="0"/>
              <a:buChar char="-"/>
            </a:pPr>
            <a:r>
              <a:rPr lang="el-GR" sz="900" dirty="0">
                <a:effectLst/>
                <a:latin typeface="Calibri" panose="020F0502020204030204" pitchFamily="34" charset="0"/>
                <a:ea typeface="Calibri" panose="020F0502020204030204" pitchFamily="34" charset="0"/>
                <a:cs typeface="Times New Roman" panose="02020603050405020304" pitchFamily="18" charset="0"/>
              </a:rPr>
              <a:t>Η πρόταξη του κανονισμού ως μέτρου διευκόλυνσης της ελεύθερης παροχής υπηρεσιών εντός της Ένωσης οδηγεί στο συμπέρασμα ότι </a:t>
            </a:r>
            <a:r>
              <a:rPr lang="el-GR" sz="900" b="1" dirty="0">
                <a:effectLst/>
                <a:latin typeface="Calibri" panose="020F0502020204030204" pitchFamily="34" charset="0"/>
                <a:ea typeface="Calibri" panose="020F0502020204030204" pitchFamily="34" charset="0"/>
                <a:cs typeface="Times New Roman" panose="02020603050405020304" pitchFamily="18" charset="0"/>
              </a:rPr>
              <a:t>το πεδίο που θα καλύπτει, δεν είναι στις προθέσεις των συντακτών του να περικλείει και </a:t>
            </a:r>
            <a:r>
              <a:rPr lang="el-GR" sz="900" b="1"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900" b="1" dirty="0">
                <a:effectLst/>
                <a:latin typeface="Calibri" panose="020F0502020204030204" pitchFamily="34" charset="0"/>
                <a:ea typeface="Calibri" panose="020F0502020204030204" pitchFamily="34" charset="0"/>
                <a:cs typeface="Times New Roman" panose="02020603050405020304" pitchFamily="18" charset="0"/>
              </a:rPr>
              <a:t> στους οποίους το δίκαιο της Ένωσης δεν αναγνωρίζει το δικαίωμα ελεύθερης παροχής υπηρεσιών</a:t>
            </a:r>
            <a:r>
              <a:rPr lang="el-GR" sz="900" dirty="0">
                <a:effectLst/>
                <a:latin typeface="Calibri" panose="020F0502020204030204" pitchFamily="34" charset="0"/>
                <a:ea typeface="Calibri" panose="020F0502020204030204" pitchFamily="34" charset="0"/>
                <a:cs typeface="Times New Roman" panose="02020603050405020304" pitchFamily="18" charset="0"/>
              </a:rPr>
              <a:t>, δηλαδή σε </a:t>
            </a:r>
            <a:r>
              <a:rPr lang="el-GR" sz="9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900" dirty="0">
                <a:effectLst/>
                <a:latin typeface="Calibri" panose="020F0502020204030204" pitchFamily="34" charset="0"/>
                <a:ea typeface="Calibri" panose="020F0502020204030204" pitchFamily="34" charset="0"/>
                <a:cs typeface="Times New Roman" panose="02020603050405020304" pitchFamily="18" charset="0"/>
              </a:rPr>
              <a:t> τρίτης χώρας. </a:t>
            </a:r>
          </a:p>
          <a:p>
            <a:pPr marL="342900" lvl="0" indent="-342900" algn="just">
              <a:lnSpc>
                <a:spcPct val="115000"/>
              </a:lnSpc>
              <a:buFont typeface="Calibri" panose="020F0502020204030204" pitchFamily="34" charset="0"/>
              <a:buChar char="-"/>
            </a:pPr>
            <a:r>
              <a:rPr lang="el-GR" sz="900" b="1" dirty="0">
                <a:effectLst/>
                <a:latin typeface="Calibri" panose="020F0502020204030204" pitchFamily="34" charset="0"/>
                <a:ea typeface="Calibri" panose="020F0502020204030204" pitchFamily="34" charset="0"/>
                <a:cs typeface="Times New Roman" panose="02020603050405020304" pitchFamily="18" charset="0"/>
              </a:rPr>
              <a:t>Η άρση των εμποδίων για την εύρυθμη λειτουργία της εσωτερικής αγοράς στον τομέα των υπηρεσιών συμμετοχικής χρηματοδότησης </a:t>
            </a:r>
            <a:r>
              <a:rPr lang="el-GR" sz="900" dirty="0">
                <a:effectLst/>
                <a:latin typeface="Calibri" panose="020F0502020204030204" pitchFamily="34" charset="0"/>
                <a:ea typeface="Calibri" panose="020F0502020204030204" pitchFamily="34" charset="0"/>
                <a:cs typeface="Times New Roman" panose="02020603050405020304" pitchFamily="18" charset="0"/>
              </a:rPr>
              <a:t>δεν μπορεί παρά να</a:t>
            </a:r>
            <a:r>
              <a:rPr lang="el-GR" sz="900" b="1" dirty="0">
                <a:effectLst/>
                <a:latin typeface="Calibri" panose="020F0502020204030204" pitchFamily="34" charset="0"/>
                <a:ea typeface="Calibri" panose="020F0502020204030204" pitchFamily="34" charset="0"/>
                <a:cs typeface="Times New Roman" panose="02020603050405020304" pitchFamily="18" charset="0"/>
              </a:rPr>
              <a:t> αφορά τους </a:t>
            </a:r>
            <a:r>
              <a:rPr lang="el-GR" sz="900" b="1"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900" b="1" dirty="0">
                <a:effectLst/>
                <a:latin typeface="Calibri" panose="020F0502020204030204" pitchFamily="34" charset="0"/>
                <a:ea typeface="Calibri" panose="020F0502020204030204" pitchFamily="34" charset="0"/>
                <a:cs typeface="Times New Roman" panose="02020603050405020304" pitchFamily="18" charset="0"/>
              </a:rPr>
              <a:t> που κατάγονται από κράτος μέλος</a:t>
            </a:r>
            <a:r>
              <a:rPr lang="el-GR" sz="9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buFont typeface="Calibri" panose="020F0502020204030204" pitchFamily="34" charset="0"/>
              <a:buChar char="-"/>
            </a:pPr>
            <a:r>
              <a:rPr lang="el-GR" sz="900" b="1" dirty="0">
                <a:effectLst/>
                <a:latin typeface="Calibri" panose="020F0502020204030204" pitchFamily="34" charset="0"/>
                <a:ea typeface="Calibri" panose="020F0502020204030204" pitchFamily="34" charset="0"/>
                <a:cs typeface="Times New Roman" panose="02020603050405020304" pitchFamily="18" charset="0"/>
              </a:rPr>
              <a:t>Ο κανονισμός επιτρέπει τον συνδυασμό άλλης άδειας με εκείνης του κανονισμού</a:t>
            </a:r>
            <a:r>
              <a:rPr lang="el-GR" sz="900" dirty="0">
                <a:effectLst/>
                <a:latin typeface="Calibri" panose="020F0502020204030204" pitchFamily="34" charset="0"/>
                <a:ea typeface="Calibri" panose="020F0502020204030204" pitchFamily="34" charset="0"/>
                <a:cs typeface="Times New Roman" panose="02020603050405020304" pitchFamily="18" charset="0"/>
              </a:rPr>
              <a:t>, π.χ. </a:t>
            </a:r>
            <a:r>
              <a:rPr lang="en-US" sz="900" dirty="0">
                <a:effectLst/>
                <a:latin typeface="Calibri" panose="020F0502020204030204" pitchFamily="34" charset="0"/>
                <a:ea typeface="Calibri" panose="020F0502020204030204" pitchFamily="34" charset="0"/>
                <a:cs typeface="Times New Roman" panose="02020603050405020304" pitchFamily="18" charset="0"/>
              </a:rPr>
              <a:t>MiFID</a:t>
            </a:r>
            <a:r>
              <a:rPr lang="el-GR" sz="900" dirty="0">
                <a:effectLst/>
                <a:latin typeface="Calibri" panose="020F0502020204030204" pitchFamily="34" charset="0"/>
                <a:ea typeface="Calibri" panose="020F0502020204030204" pitchFamily="34" charset="0"/>
                <a:cs typeface="Times New Roman" panose="02020603050405020304" pitchFamily="18" charset="0"/>
              </a:rPr>
              <a:t>, ή </a:t>
            </a:r>
            <a:r>
              <a:rPr lang="el-GR" sz="900" dirty="0" err="1">
                <a:effectLst/>
                <a:latin typeface="Calibri" panose="020F0502020204030204" pitchFamily="34" charset="0"/>
                <a:ea typeface="Calibri" panose="020F0502020204030204" pitchFamily="34" charset="0"/>
                <a:cs typeface="Times New Roman" panose="02020603050405020304" pitchFamily="18" charset="0"/>
              </a:rPr>
              <a:t>παρόχου</a:t>
            </a:r>
            <a:r>
              <a:rPr lang="el-GR" sz="900" dirty="0">
                <a:effectLst/>
                <a:latin typeface="Calibri" panose="020F0502020204030204" pitchFamily="34" charset="0"/>
                <a:ea typeface="Calibri" panose="020F0502020204030204" pitchFamily="34" charset="0"/>
                <a:cs typeface="Times New Roman" panose="02020603050405020304" pitchFamily="18" charset="0"/>
              </a:rPr>
              <a:t> υπηρεσιών πληρωμών.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Ένας τέτοιος συνδυασμός νοείται μόνο με </a:t>
            </a:r>
            <a:r>
              <a:rPr lang="el-GR" sz="900" b="1" dirty="0" err="1">
                <a:effectLst/>
                <a:latin typeface="Calibri" panose="020F0502020204030204" pitchFamily="34" charset="0"/>
                <a:ea typeface="Calibri" panose="020F0502020204030204" pitchFamily="34" charset="0"/>
                <a:cs typeface="Times New Roman" panose="02020603050405020304" pitchFamily="18" charset="0"/>
              </a:rPr>
              <a:t>πάροχο</a:t>
            </a:r>
            <a:r>
              <a:rPr lang="el-GR" sz="900" b="1" dirty="0">
                <a:effectLst/>
                <a:latin typeface="Calibri" panose="020F0502020204030204" pitchFamily="34" charset="0"/>
                <a:ea typeface="Calibri" panose="020F0502020204030204" pitchFamily="34" charset="0"/>
                <a:cs typeface="Times New Roman" panose="02020603050405020304" pitchFamily="18" charset="0"/>
              </a:rPr>
              <a:t> που κατάγεται από την Ένωση</a:t>
            </a:r>
            <a:r>
              <a:rPr lang="el-GR" sz="900" dirty="0">
                <a:effectLst/>
                <a:latin typeface="Calibri" panose="020F0502020204030204" pitchFamily="34" charset="0"/>
                <a:ea typeface="Calibri" panose="020F0502020204030204" pitchFamily="34" charset="0"/>
                <a:cs typeface="Times New Roman" panose="02020603050405020304" pitchFamily="18" charset="0"/>
              </a:rPr>
              <a:t> (βέβαια, αυτή η αναφορά δεν είναι καθοριστική, αφού μπορεί να αφορά μόνο τους </a:t>
            </a:r>
            <a:r>
              <a:rPr lang="el-GR" sz="9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900" dirty="0">
                <a:effectLst/>
                <a:latin typeface="Calibri" panose="020F0502020204030204" pitchFamily="34" charset="0"/>
                <a:ea typeface="Calibri" panose="020F0502020204030204" pitchFamily="34" charset="0"/>
                <a:cs typeface="Times New Roman" panose="02020603050405020304" pitchFamily="18" charset="0"/>
              </a:rPr>
              <a:t> της Ένωσης, χωρίς να αποκλείει -θεωρητικά- την ύπαρξη </a:t>
            </a:r>
            <a:r>
              <a:rPr lang="el-GR" sz="900" dirty="0" err="1">
                <a:effectLst/>
                <a:latin typeface="Calibri" panose="020F0502020204030204" pitchFamily="34" charset="0"/>
                <a:ea typeface="Calibri" panose="020F0502020204030204" pitchFamily="34" charset="0"/>
                <a:cs typeface="Times New Roman" panose="02020603050405020304" pitchFamily="18" charset="0"/>
              </a:rPr>
              <a:t>παρόχων</a:t>
            </a:r>
            <a:r>
              <a:rPr lang="el-GR" sz="900" dirty="0">
                <a:effectLst/>
                <a:latin typeface="Calibri" panose="020F0502020204030204" pitchFamily="34" charset="0"/>
                <a:ea typeface="Calibri" panose="020F0502020204030204" pitchFamily="34" charset="0"/>
                <a:cs typeface="Times New Roman" panose="02020603050405020304" pitchFamily="18" charset="0"/>
              </a:rPr>
              <a:t> τρίτης χώρας). </a:t>
            </a:r>
          </a:p>
          <a:p>
            <a:pPr marL="342900" lvl="0" indent="-342900" algn="just">
              <a:lnSpc>
                <a:spcPct val="115000"/>
              </a:lnSpc>
              <a:buFont typeface="Calibri" panose="020F0502020204030204" pitchFamily="34" charset="0"/>
              <a:buChar char="-"/>
            </a:pPr>
            <a:r>
              <a:rPr lang="el-GR" sz="900" b="1" dirty="0">
                <a:effectLst/>
                <a:latin typeface="Calibri" panose="020F0502020204030204" pitchFamily="34" charset="0"/>
                <a:ea typeface="Calibri" panose="020F0502020204030204" pitchFamily="34" charset="0"/>
                <a:cs typeface="Times New Roman" panose="02020603050405020304" pitchFamily="18" charset="0"/>
              </a:rPr>
              <a:t>Η εφαρμογή της αρχής της επικουρικότητας</a:t>
            </a:r>
            <a:r>
              <a:rPr lang="el-GR" sz="900" dirty="0">
                <a:effectLst/>
                <a:latin typeface="Calibri" panose="020F0502020204030204" pitchFamily="34" charset="0"/>
                <a:ea typeface="Calibri" panose="020F0502020204030204" pitchFamily="34" charset="0"/>
                <a:cs typeface="Times New Roman" panose="02020603050405020304" pitchFamily="18" charset="0"/>
              </a:rPr>
              <a:t>, που οριοθετεί την ευχέρεια παρέμβασης των οργάνων της Ένωσης, για την επίτευξη των στόχων του κανονισμού,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αποκτά έννοια μόνο έναντι νομοθεσιών κρατών μελών της Ένωσης</a:t>
            </a:r>
            <a:r>
              <a:rPr lang="el-GR" sz="900" dirty="0">
                <a:effectLst/>
                <a:latin typeface="Calibri" panose="020F0502020204030204" pitchFamily="34" charset="0"/>
                <a:ea typeface="Calibri" panose="020F0502020204030204" pitchFamily="34" charset="0"/>
                <a:cs typeface="Times New Roman" panose="02020603050405020304" pitchFamily="18" charset="0"/>
              </a:rPr>
              <a:t> και όχι τρίτης χώρας. </a:t>
            </a:r>
          </a:p>
          <a:p>
            <a:pPr marL="342900" lvl="0" indent="-342900" algn="just">
              <a:lnSpc>
                <a:spcPct val="115000"/>
              </a:lnSpc>
              <a:buFont typeface="Calibri" panose="020F0502020204030204" pitchFamily="34" charset="0"/>
              <a:buChar char="-"/>
            </a:pPr>
            <a:r>
              <a:rPr lang="el-GR" sz="900" dirty="0">
                <a:effectLst/>
                <a:latin typeface="Calibri" panose="020F0502020204030204" pitchFamily="34" charset="0"/>
                <a:ea typeface="Calibri" panose="020F0502020204030204" pitchFamily="34" charset="0"/>
                <a:cs typeface="Times New Roman" panose="02020603050405020304" pitchFamily="18" charset="0"/>
              </a:rPr>
              <a:t>Στο κείμενο του κανονισμού, γίνεται λόγος για </a:t>
            </a:r>
            <a:r>
              <a:rPr lang="el-GR" sz="900" b="1" dirty="0">
                <a:effectLst/>
                <a:latin typeface="Calibri" panose="020F0502020204030204" pitchFamily="34" charset="0"/>
                <a:ea typeface="Calibri" panose="020F0502020204030204" pitchFamily="34" charset="0"/>
                <a:cs typeface="Times New Roman" panose="02020603050405020304" pitchFamily="18" charset="0"/>
              </a:rPr>
              <a:t>συνεργασία της αρμόδιας για την άδεια αρχή, με την αρχή άλλου «κράτους μέλους»</a:t>
            </a:r>
            <a:r>
              <a:rPr lang="el-GR" sz="900" dirty="0">
                <a:effectLst/>
                <a:latin typeface="Calibri" panose="020F0502020204030204" pitchFamily="34" charset="0"/>
                <a:ea typeface="Calibri" panose="020F0502020204030204" pitchFamily="34" charset="0"/>
                <a:cs typeface="Times New Roman" panose="02020603050405020304" pitchFamily="18" charset="0"/>
              </a:rPr>
              <a:t> και όχι και τρίτης χώρας (άρθρα 12(6) και 17(3) του κανονισμού). </a:t>
            </a:r>
          </a:p>
          <a:p>
            <a:pPr marL="342900" lvl="0" indent="-342900" algn="just">
              <a:lnSpc>
                <a:spcPct val="115000"/>
              </a:lnSpc>
              <a:buFont typeface="Calibri" panose="020F0502020204030204" pitchFamily="34" charset="0"/>
              <a:buChar char="-"/>
            </a:pPr>
            <a:r>
              <a:rPr lang="el-GR" sz="900" dirty="0">
                <a:effectLst/>
                <a:latin typeface="Calibri" panose="020F0502020204030204" pitchFamily="34" charset="0"/>
                <a:ea typeface="Calibri" panose="020F0502020204030204" pitchFamily="34" charset="0"/>
                <a:cs typeface="Times New Roman" panose="02020603050405020304" pitchFamily="18" charset="0"/>
              </a:rPr>
              <a:t>Στο άρθρο 12(12) ορίζεται ότι τα κράτη μέλη δεν απαιτούν τη «φυσική παρουσία» του </a:t>
            </a:r>
            <a:r>
              <a:rPr lang="el-GR" sz="900" dirty="0" err="1">
                <a:effectLst/>
                <a:latin typeface="Calibri" panose="020F0502020204030204" pitchFamily="34" charset="0"/>
                <a:ea typeface="Calibri" panose="020F0502020204030204" pitchFamily="34" charset="0"/>
                <a:cs typeface="Times New Roman" panose="02020603050405020304" pitchFamily="18" charset="0"/>
              </a:rPr>
              <a:t>παρόχου</a:t>
            </a:r>
            <a:r>
              <a:rPr lang="el-GR" sz="900"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στο έδαφος άλλου κράτους μέλους από αυτό στο οποίο έχει λάβει άδεια. Επομένως,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η «φυσική παρουσία», που για το νομικό πρόσωπο συνιστά εγκατάσταση, αντιδιαστέλλεται από το κράτος που χορηγεί την άδεια</a:t>
            </a:r>
            <a:r>
              <a:rPr lang="el-GR" sz="900" dirty="0">
                <a:effectLst/>
                <a:latin typeface="Calibri" panose="020F0502020204030204" pitchFamily="34" charset="0"/>
                <a:ea typeface="Calibri" panose="020F0502020204030204" pitchFamily="34" charset="0"/>
                <a:cs typeface="Times New Roman" panose="02020603050405020304" pitchFamily="18" charset="0"/>
              </a:rPr>
              <a:t>, δηλαδή το κράτος καταγωγής (βέβαια, από αυτό μπορεί εξίσου να συνάγει κανείς ότι δεν συμπίπτει εγκατάσταση και καταγωγή. Το σημαντικό είναι όμως ότι δεν απαιτείται εγκατάσταση για την παροχή υπηρεσιών στο έδαφος του κράτους μέλους υποδοχής). </a:t>
            </a:r>
          </a:p>
          <a:p>
            <a:pPr marL="342900" lvl="0" indent="-342900" algn="just">
              <a:lnSpc>
                <a:spcPct val="115000"/>
              </a:lnSpc>
              <a:buFont typeface="Calibri" panose="020F0502020204030204" pitchFamily="34" charset="0"/>
              <a:buChar char="-"/>
            </a:pPr>
            <a:r>
              <a:rPr lang="el-GR" sz="900" dirty="0">
                <a:effectLst/>
                <a:latin typeface="Calibri" panose="020F0502020204030204" pitchFamily="34" charset="0"/>
                <a:ea typeface="Calibri" panose="020F0502020204030204" pitchFamily="34" charset="0"/>
                <a:cs typeface="Times New Roman" panose="02020603050405020304" pitchFamily="18" charset="0"/>
              </a:rPr>
              <a:t>Το άρθρο 31 και το άρθρο 40(3) προβλέπει επίσης τη </a:t>
            </a:r>
            <a:r>
              <a:rPr lang="el-GR" sz="900" b="1" dirty="0">
                <a:effectLst/>
                <a:latin typeface="Calibri" panose="020F0502020204030204" pitchFamily="34" charset="0"/>
                <a:ea typeface="Calibri" panose="020F0502020204030204" pitchFamily="34" charset="0"/>
                <a:cs typeface="Times New Roman" panose="02020603050405020304" pitchFamily="18" charset="0"/>
              </a:rPr>
              <a:t>συνεργασία μεταξύ «αρμόδιων» αρχών, ως τέτοιες νοούνται δε οι αρχές των κρατών μελών</a:t>
            </a:r>
            <a:r>
              <a:rPr lang="el-GR" sz="900" dirty="0">
                <a:effectLst/>
                <a:latin typeface="Calibri" panose="020F0502020204030204" pitchFamily="34" charset="0"/>
                <a:ea typeface="Calibri" panose="020F0502020204030204" pitchFamily="34" charset="0"/>
                <a:cs typeface="Times New Roman" panose="02020603050405020304" pitchFamily="18" charset="0"/>
              </a:rPr>
              <a:t> και όχι τρίτης χώρας. Δεν προβλέπεται δηλαδή συνεργασία με αρχές τρίτης χώρας, κάτι που θα ήταν απαραίτητο, εάν το διαβατήριο αφορούσε και </a:t>
            </a:r>
            <a:r>
              <a:rPr lang="el-GR" sz="9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900" dirty="0">
                <a:effectLst/>
                <a:latin typeface="Calibri" panose="020F0502020204030204" pitchFamily="34" charset="0"/>
                <a:ea typeface="Calibri" panose="020F0502020204030204" pitchFamily="34" charset="0"/>
                <a:cs typeface="Times New Roman" panose="02020603050405020304" pitchFamily="18" charset="0"/>
              </a:rPr>
              <a:t> τέτοιας χώρας. </a:t>
            </a:r>
          </a:p>
          <a:p>
            <a:pPr marL="342900" lvl="0" indent="-342900" algn="just">
              <a:lnSpc>
                <a:spcPct val="115000"/>
              </a:lnSpc>
              <a:buFont typeface="Calibri" panose="020F0502020204030204" pitchFamily="34" charset="0"/>
              <a:buChar char="-"/>
            </a:pPr>
            <a:r>
              <a:rPr lang="el-GR" sz="900" dirty="0">
                <a:effectLst/>
                <a:latin typeface="Calibri" panose="020F0502020204030204" pitchFamily="34" charset="0"/>
                <a:ea typeface="Calibri" panose="020F0502020204030204" pitchFamily="34" charset="0"/>
                <a:cs typeface="Times New Roman" panose="02020603050405020304" pitchFamily="18" charset="0"/>
              </a:rPr>
              <a:t>Το ίδιο ισχύει και για το άρθρο 32, που αναφέρεται στη </a:t>
            </a:r>
            <a:r>
              <a:rPr lang="el-GR" sz="900" b="1" dirty="0">
                <a:effectLst/>
                <a:latin typeface="Calibri" panose="020F0502020204030204" pitchFamily="34" charset="0"/>
                <a:ea typeface="Calibri" panose="020F0502020204030204" pitchFamily="34" charset="0"/>
                <a:cs typeface="Times New Roman" panose="02020603050405020304" pitchFamily="18" charset="0"/>
              </a:rPr>
              <a:t>συνεργασία των «αρμόδιων» αρχών με την ΕΑΚΑΑ</a:t>
            </a:r>
            <a:r>
              <a:rPr lang="el-GR" sz="900" dirty="0">
                <a:effectLst/>
                <a:latin typeface="Calibri" panose="020F0502020204030204" pitchFamily="34" charset="0"/>
                <a:ea typeface="Calibri" panose="020F0502020204030204" pitchFamily="34" charset="0"/>
                <a:cs typeface="Times New Roman" panose="02020603050405020304" pitchFamily="18" charset="0"/>
              </a:rPr>
              <a:t>, καθώς και για τα άρθρα 35 και 36, που ρυθμίζουν, αντίστοιχα, </a:t>
            </a:r>
            <a:r>
              <a:rPr lang="el-GR" sz="900" b="1" dirty="0">
                <a:effectLst/>
                <a:latin typeface="Calibri" panose="020F0502020204030204" pitchFamily="34" charset="0"/>
                <a:ea typeface="Calibri" panose="020F0502020204030204" pitchFamily="34" charset="0"/>
                <a:cs typeface="Times New Roman" panose="02020603050405020304" pitchFamily="18" charset="0"/>
              </a:rPr>
              <a:t>το επαγγελματικό απόρρητο και την προστασία δεδομένων</a:t>
            </a:r>
            <a:r>
              <a:rPr lang="el-GR" sz="900" dirty="0">
                <a:effectLst/>
                <a:latin typeface="Calibri" panose="020F0502020204030204" pitchFamily="34" charset="0"/>
                <a:ea typeface="Calibri" panose="020F0502020204030204" pitchFamily="34" charset="0"/>
                <a:cs typeface="Times New Roman" panose="02020603050405020304" pitchFamily="18" charset="0"/>
              </a:rPr>
              <a:t>, καθώς και το άρθρο 37, για προληπτικά μέτρα, που προβλέπει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ενημέρωση από μία αρμόδια αρχή προς άλλη</a:t>
            </a:r>
            <a:r>
              <a:rPr lang="el-GR" sz="9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spcAft>
                <a:spcPts val="1000"/>
              </a:spcAft>
              <a:buFont typeface="Calibri" panose="020F0502020204030204" pitchFamily="34" charset="0"/>
              <a:buChar char="-"/>
            </a:pPr>
            <a:r>
              <a:rPr lang="el-GR" sz="900" dirty="0">
                <a:effectLst/>
                <a:latin typeface="Calibri" panose="020F0502020204030204" pitchFamily="34" charset="0"/>
                <a:ea typeface="Calibri" panose="020F0502020204030204" pitchFamily="34" charset="0"/>
                <a:cs typeface="Times New Roman" panose="02020603050405020304" pitchFamily="18" charset="0"/>
              </a:rPr>
              <a:t>Επιπλέον, στο άρθρο 39(2)(ε) και (</a:t>
            </a:r>
            <a:r>
              <a:rPr lang="el-GR" sz="900" dirty="0" err="1">
                <a:effectLst/>
                <a:latin typeface="Calibri" panose="020F0502020204030204" pitchFamily="34" charset="0"/>
                <a:ea typeface="Calibri" panose="020F0502020204030204" pitchFamily="34" charset="0"/>
                <a:cs typeface="Times New Roman" panose="02020603050405020304" pitchFamily="18" charset="0"/>
              </a:rPr>
              <a:t>στ</a:t>
            </a:r>
            <a:r>
              <a:rPr lang="el-GR" sz="900" dirty="0">
                <a:effectLst/>
                <a:latin typeface="Calibri" panose="020F0502020204030204" pitchFamily="34" charset="0"/>
                <a:ea typeface="Calibri" panose="020F0502020204030204" pitchFamily="34" charset="0"/>
                <a:cs typeface="Times New Roman" panose="02020603050405020304" pitchFamily="18" charset="0"/>
              </a:rPr>
              <a:t>), για τις </a:t>
            </a:r>
            <a:r>
              <a:rPr lang="el-GR" sz="900" b="1" dirty="0">
                <a:effectLst/>
                <a:latin typeface="Calibri" panose="020F0502020204030204" pitchFamily="34" charset="0"/>
                <a:ea typeface="Calibri" panose="020F0502020204030204" pitchFamily="34" charset="0"/>
                <a:cs typeface="Times New Roman" panose="02020603050405020304" pitchFamily="18" charset="0"/>
              </a:rPr>
              <a:t>διοικητικές κυρώσεις, περιέχεται αναφορά σε κράτη μέλη</a:t>
            </a:r>
            <a:r>
              <a:rPr lang="el-GR" sz="900" dirty="0">
                <a:effectLst/>
                <a:latin typeface="Calibri" panose="020F0502020204030204" pitchFamily="34" charset="0"/>
                <a:ea typeface="Calibri" panose="020F0502020204030204" pitchFamily="34" charset="0"/>
                <a:cs typeface="Times New Roman" panose="02020603050405020304" pitchFamily="18" charset="0"/>
              </a:rPr>
              <a:t>, της ζώνης ευρώ ή εκτός αυτής της ζώνης, για την ισοτιμία του νομίσματός τους με ευρώ, προς υπολογισμό διοικητικού προστίμου.  </a:t>
            </a:r>
          </a:p>
          <a:p>
            <a:pPr algn="just">
              <a:lnSpc>
                <a:spcPct val="115000"/>
              </a:lnSpc>
              <a:spcAft>
                <a:spcPts val="1000"/>
              </a:spcAft>
            </a:pPr>
            <a:br>
              <a:rPr lang="el-GR" sz="900" dirty="0">
                <a:effectLst/>
                <a:latin typeface="Calibri" panose="020F0502020204030204" pitchFamily="34" charset="0"/>
                <a:ea typeface="Calibri" panose="020F0502020204030204" pitchFamily="34" charset="0"/>
                <a:cs typeface="Times New Roman" panose="02020603050405020304" pitchFamily="18" charset="0"/>
              </a:rPr>
            </a:br>
            <a:r>
              <a:rPr lang="el-GR" sz="9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2000" dirty="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971600" y="1340768"/>
            <a:ext cx="7416824" cy="4283968"/>
          </a:xfrm>
        </p:spPr>
        <p:txBody>
          <a:bodyPr>
            <a:normAutofit fontScale="55000" lnSpcReduction="20000"/>
          </a:bodyPr>
          <a:lstStyle/>
          <a:p>
            <a:pPr marL="68580"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endParaRPr lang="el-GR" sz="2500" dirty="0">
              <a:effectLst/>
              <a:latin typeface="Calibri" panose="020F0502020204030204" pitchFamily="34" charset="0"/>
              <a:ea typeface="Calibri" panose="020F0502020204030204" pitchFamily="34" charset="0"/>
              <a:cs typeface="Times New Roman" panose="02020603050405020304" pitchFamily="18" charset="0"/>
            </a:endParaRPr>
          </a:p>
          <a:p>
            <a:pPr marL="68580" indent="0" algn="just">
              <a:lnSpc>
                <a:spcPct val="115000"/>
              </a:lnSpc>
              <a:spcAft>
                <a:spcPts val="1000"/>
              </a:spcAft>
              <a:buNone/>
            </a:pPr>
            <a:r>
              <a:rPr lang="el-GR" sz="2500" dirty="0">
                <a:effectLst/>
                <a:latin typeface="Calibri" panose="020F0502020204030204" pitchFamily="34" charset="0"/>
                <a:ea typeface="Calibri" panose="020F0502020204030204" pitchFamily="34" charset="0"/>
                <a:cs typeface="Times New Roman" panose="02020603050405020304" pitchFamily="18" charset="0"/>
              </a:rPr>
              <a:t>Άρθρο 18(1): ορίζει την </a:t>
            </a:r>
            <a:r>
              <a:rPr lang="el-GR" sz="2500" b="1" dirty="0">
                <a:effectLst/>
                <a:latin typeface="Calibri" panose="020F0502020204030204" pitchFamily="34" charset="0"/>
                <a:ea typeface="Calibri" panose="020F0502020204030204" pitchFamily="34" charset="0"/>
                <a:cs typeface="Times New Roman" panose="02020603050405020304" pitchFamily="18" charset="0"/>
              </a:rPr>
              <a:t>παροχή υπηρεσιών συμμετοχικής χρηματοδότησης ως διασυνοριακή, όταν παρέχεται σε κράτος μέλος διαφορετικό από το κράτος μέλος, η αρμόδια αρχή του οποίου θα έχει χορηγήσει άδεια λειτουργίας</a:t>
            </a:r>
            <a:r>
              <a:rPr lang="el-GR" sz="2500" dirty="0">
                <a:effectLst/>
                <a:latin typeface="Calibri" panose="020F0502020204030204" pitchFamily="34" charset="0"/>
                <a:ea typeface="Calibri" panose="020F0502020204030204" pitchFamily="34" charset="0"/>
                <a:cs typeface="Times New Roman" panose="02020603050405020304" pitchFamily="18" charset="0"/>
              </a:rPr>
              <a:t>, σύμφωνα με το άρθρο 12 του κανονισμού. </a:t>
            </a:r>
          </a:p>
          <a:p>
            <a:pPr marL="68580" indent="0" algn="just">
              <a:lnSpc>
                <a:spcPct val="115000"/>
              </a:lnSpc>
              <a:spcAft>
                <a:spcPts val="1000"/>
              </a:spcAft>
              <a:buNone/>
            </a:pPr>
            <a:r>
              <a:rPr lang="el-GR" sz="2500" dirty="0">
                <a:effectLst/>
                <a:latin typeface="Calibri" panose="020F0502020204030204" pitchFamily="34" charset="0"/>
                <a:ea typeface="Calibri" panose="020F0502020204030204" pitchFamily="34" charset="0"/>
                <a:cs typeface="Times New Roman" panose="02020603050405020304" pitchFamily="18" charset="0"/>
              </a:rPr>
              <a:t>Όμοια διατύπωση ακολουθεί και το άρθρο 18(4) του κανονισμού. </a:t>
            </a:r>
          </a:p>
          <a:p>
            <a:pPr marL="68580" indent="0" algn="just">
              <a:lnSpc>
                <a:spcPct val="115000"/>
              </a:lnSpc>
              <a:spcAft>
                <a:spcPts val="1000"/>
              </a:spcAft>
              <a:buNone/>
            </a:pPr>
            <a:r>
              <a:rPr lang="el-GR" sz="2500" dirty="0">
                <a:effectLst/>
                <a:latin typeface="Calibri" panose="020F0502020204030204" pitchFamily="34" charset="0"/>
                <a:ea typeface="Calibri" panose="020F0502020204030204" pitchFamily="34" charset="0"/>
                <a:cs typeface="Times New Roman" panose="02020603050405020304" pitchFamily="18" charset="0"/>
              </a:rPr>
              <a:t>Επομένως, </a:t>
            </a:r>
            <a:r>
              <a:rPr lang="el-GR" sz="2500" b="1" dirty="0">
                <a:effectLst/>
                <a:latin typeface="Calibri" panose="020F0502020204030204" pitchFamily="34" charset="0"/>
                <a:ea typeface="Calibri" panose="020F0502020204030204" pitchFamily="34" charset="0"/>
                <a:cs typeface="Times New Roman" panose="02020603050405020304" pitchFamily="18" charset="0"/>
              </a:rPr>
              <a:t>υπονοείται </a:t>
            </a:r>
            <a:r>
              <a:rPr lang="el-GR" sz="2500" b="1"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2500" b="1" dirty="0">
                <a:effectLst/>
                <a:latin typeface="Calibri" panose="020F0502020204030204" pitchFamily="34" charset="0"/>
                <a:ea typeface="Calibri" panose="020F0502020204030204" pitchFamily="34" charset="0"/>
                <a:cs typeface="Times New Roman" panose="02020603050405020304" pitchFamily="18" charset="0"/>
              </a:rPr>
              <a:t> που έχει λάβει άδεια λειτουργίας από κράτος μέλος για να παρέχει υπηρεσίες σε άλλο κράτος μέλος</a:t>
            </a:r>
            <a:r>
              <a:rPr lang="el-GR" sz="25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2500" dirty="0">
                <a:effectLst/>
                <a:latin typeface="Calibri" panose="020F0502020204030204" pitchFamily="34" charset="0"/>
                <a:ea typeface="Calibri" panose="020F0502020204030204" pitchFamily="34" charset="0"/>
                <a:cs typeface="Times New Roman" panose="02020603050405020304" pitchFamily="18" charset="0"/>
              </a:rPr>
              <a:t>Εάν το πεδίο εφαρμογής του κανονισμού περιλάμβανε και </a:t>
            </a:r>
            <a:r>
              <a:rPr lang="el-GR" sz="25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2500" dirty="0">
                <a:effectLst/>
                <a:latin typeface="Calibri" panose="020F0502020204030204" pitchFamily="34" charset="0"/>
                <a:ea typeface="Calibri" panose="020F0502020204030204" pitchFamily="34" charset="0"/>
                <a:cs typeface="Times New Roman" panose="02020603050405020304" pitchFamily="18" charset="0"/>
              </a:rPr>
              <a:t> τρίτης χώρας, τότε ένας τέτοιος </a:t>
            </a:r>
            <a:r>
              <a:rPr lang="el-GR" sz="25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2500" dirty="0">
                <a:effectLst/>
                <a:latin typeface="Calibri" panose="020F0502020204030204" pitchFamily="34" charset="0"/>
                <a:ea typeface="Calibri" panose="020F0502020204030204" pitchFamily="34" charset="0"/>
                <a:cs typeface="Times New Roman" panose="02020603050405020304" pitchFamily="18" charset="0"/>
              </a:rPr>
              <a:t> θα λάμβανε άδεια στο κράτος μέλος όπου θα παρείχε τις υπηρεσίες του. </a:t>
            </a:r>
          </a:p>
          <a:p>
            <a:pPr marL="68580" indent="0" algn="just">
              <a:lnSpc>
                <a:spcPct val="115000"/>
              </a:lnSpc>
              <a:spcAft>
                <a:spcPts val="1000"/>
              </a:spcAft>
              <a:buNone/>
            </a:pPr>
            <a:r>
              <a:rPr lang="el-GR" sz="2500" dirty="0">
                <a:effectLst/>
                <a:latin typeface="Calibri" panose="020F0502020204030204" pitchFamily="34" charset="0"/>
                <a:ea typeface="Calibri" panose="020F0502020204030204" pitchFamily="34" charset="0"/>
                <a:cs typeface="Times New Roman" panose="02020603050405020304" pitchFamily="18" charset="0"/>
              </a:rPr>
              <a:t>Δηλαδή, ο διασυνοριακός χαρακτήρας της υπηρεσίας θα κρινόταν όχι σε συνάρτηση από και σε κράτος μέλος, αλλά και από τρίτη χώρα σε κράτος μέλος. Αυτή η περίπτωση δεν καλύπτεται από τον ορισμό του άρθρου 18(1). </a:t>
            </a:r>
          </a:p>
          <a:p>
            <a:pPr algn="just">
              <a:buNone/>
            </a:pPr>
            <a:r>
              <a:rPr lang="en-US" sz="2500" b="1" dirty="0">
                <a:latin typeface="Calibri" pitchFamily="34" charset="0"/>
              </a:rPr>
              <a:t>	</a:t>
            </a:r>
            <a:r>
              <a:rPr lang="el-GR" sz="2500" b="1" dirty="0">
                <a:latin typeface="Calibri" pitchFamily="34" charset="0"/>
              </a:rPr>
              <a:t>	</a:t>
            </a:r>
            <a:br>
              <a:rPr lang="en-US" sz="2500" dirty="0">
                <a:latin typeface="Calibri" pitchFamily="34" charset="0"/>
              </a:rPr>
            </a:br>
            <a:r>
              <a:rPr lang="en-US" sz="2500" dirty="0">
                <a:latin typeface="Calibri" pitchFamily="34" charset="0"/>
              </a:rPr>
              <a:t> </a:t>
            </a:r>
            <a:endParaRPr lang="el-GR" sz="2500" dirty="0">
              <a:latin typeface="Calibri" pitchFamily="34" charset="0"/>
            </a:endParaRPr>
          </a:p>
          <a:p>
            <a:pPr>
              <a:buNone/>
            </a:pPr>
            <a:endParaRPr lang="el-GR" sz="8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755576" y="980728"/>
            <a:ext cx="7632848" cy="4572000"/>
          </a:xfrm>
        </p:spPr>
        <p:txBody>
          <a:bodyPr>
            <a:normAutofit fontScale="25000" lnSpcReduction="20000"/>
          </a:bodyPr>
          <a:lstStyle/>
          <a:p>
            <a:pPr marL="68580" indent="0" algn="just">
              <a:lnSpc>
                <a:spcPct val="115000"/>
              </a:lnSpc>
              <a:spcAft>
                <a:spcPts val="1000"/>
              </a:spcAft>
              <a:buNone/>
            </a:pPr>
            <a:r>
              <a:rPr lang="en-US" sz="2000" b="1" dirty="0"/>
              <a:t>	</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Ο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5600"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του κανονισμού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δεν είναι αποκλειστικού σκοπού</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Ο κανονισμός 1503/2020 επιτρέπει τον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συνδυασμό της άδειας για παροχή επενδυτικών υπηρεσιών</a:t>
            </a:r>
            <a:r>
              <a:rPr lang="el-GR" sz="5600" dirty="0">
                <a:effectLst/>
                <a:latin typeface="Calibri" panose="020F0502020204030204" pitchFamily="34" charset="0"/>
                <a:ea typeface="Calibri" panose="020F0502020204030204" pitchFamily="34" charset="0"/>
                <a:cs typeface="Times New Roman" panose="02020603050405020304" pitchFamily="18" charset="0"/>
              </a:rPr>
              <a:t>, που καθιερώνει η </a:t>
            </a:r>
            <a:r>
              <a:rPr lang="en-US" sz="5600" dirty="0">
                <a:effectLst/>
                <a:latin typeface="Calibri" panose="020F0502020204030204" pitchFamily="34" charset="0"/>
                <a:ea typeface="Calibri" panose="020F0502020204030204" pitchFamily="34" charset="0"/>
                <a:cs typeface="Times New Roman" panose="02020603050405020304" pitchFamily="18" charset="0"/>
              </a:rPr>
              <a:t>MiFID</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ή για την παροχή υπηρεσιών πληρωμών</a:t>
            </a:r>
            <a:r>
              <a:rPr lang="el-GR" sz="5600" dirty="0">
                <a:effectLst/>
                <a:latin typeface="Calibri" panose="020F0502020204030204" pitchFamily="34" charset="0"/>
                <a:ea typeface="Calibri" panose="020F0502020204030204" pitchFamily="34" charset="0"/>
                <a:cs typeface="Times New Roman" panose="02020603050405020304" pitchFamily="18" charset="0"/>
              </a:rPr>
              <a:t>, κατά την οδηγία 2015/2366, ώστε ο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5600" dirty="0">
                <a:effectLst/>
                <a:latin typeface="Calibri" panose="020F0502020204030204" pitchFamily="34" charset="0"/>
                <a:ea typeface="Calibri" panose="020F0502020204030204" pitchFamily="34" charset="0"/>
                <a:cs typeface="Times New Roman" panose="02020603050405020304" pitchFamily="18" charset="0"/>
              </a:rPr>
              <a:t> να δικαιούται να παρέχει τις κατά περίπτωση υπηρεσίες, παράλληλα με εκείνες στον τομέα της συμμετοχικής χρηματοδότησης. </a:t>
            </a:r>
          </a:p>
          <a:p>
            <a:pPr marL="342900" lvl="0" indent="-342900" algn="just">
              <a:lnSpc>
                <a:spcPct val="115000"/>
              </a:lnSpc>
              <a:spcAft>
                <a:spcPts val="1000"/>
              </a:spcAft>
              <a:buFont typeface="Calibri" panose="020F0502020204030204" pitchFamily="34" charset="0"/>
              <a:buChar char="-"/>
            </a:pPr>
            <a:r>
              <a:rPr lang="el-GR" sz="5600" b="1" dirty="0">
                <a:effectLst/>
                <a:latin typeface="Calibri" panose="020F0502020204030204" pitchFamily="34" charset="0"/>
                <a:ea typeface="Calibri" panose="020F0502020204030204" pitchFamily="34" charset="0"/>
                <a:cs typeface="Times New Roman" panose="02020603050405020304" pitchFamily="18" charset="0"/>
              </a:rPr>
              <a:t>Ο </a:t>
            </a:r>
            <a:r>
              <a:rPr lang="el-GR" sz="5600" b="1"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5600" b="1" dirty="0">
                <a:effectLst/>
                <a:latin typeface="Calibri" panose="020F0502020204030204" pitchFamily="34" charset="0"/>
                <a:ea typeface="Calibri" panose="020F0502020204030204" pitchFamily="34" charset="0"/>
                <a:cs typeface="Times New Roman" panose="02020603050405020304" pitchFamily="18" charset="0"/>
              </a:rPr>
              <a:t>, εξάλλου, δικαιούται να παρέχει και άλλες υπηρεσίες, πέρα από εκείνες που συνδέονται με τη συμμετοχική χρηματοδότηση</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Ο </a:t>
            </a:r>
            <a:r>
              <a:rPr lang="el-GR" sz="5600" dirty="0">
                <a:effectLst/>
                <a:latin typeface="Calibri" panose="020F0502020204030204" pitchFamily="34" charset="0"/>
                <a:ea typeface="Calibri" panose="020F0502020204030204" pitchFamily="34" charset="0"/>
                <a:cs typeface="Times New Roman" panose="02020603050405020304" pitchFamily="18" charset="0"/>
              </a:rPr>
              <a:t>δε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κανονισμός δεν εφαρμόζεται σε αυτές τις πρόσθετες υπηρεσίες</a:t>
            </a:r>
            <a:r>
              <a:rPr lang="el-GR" sz="5600" dirty="0">
                <a:effectLst/>
                <a:latin typeface="Calibri" panose="020F0502020204030204" pitchFamily="34" charset="0"/>
                <a:ea typeface="Calibri" panose="020F0502020204030204" pitchFamily="34" charset="0"/>
                <a:cs typeface="Times New Roman" panose="02020603050405020304" pitchFamily="18" charset="0"/>
              </a:rPr>
              <a:t>, η παροχή των οποίων, επομένως, δεν υπόκειται σε άδεια ούτε σε καθεστώς προληπτικής εποπτείας.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Πρακτική αξία του κανονισμού: </a:t>
            </a:r>
          </a:p>
          <a:p>
            <a:pPr marL="342900" lvl="0" indent="-342900" algn="just">
              <a:lnSpc>
                <a:spcPct val="115000"/>
              </a:lnSpc>
              <a:buFont typeface="Calibri" panose="020F0502020204030204" pitchFamily="34" charset="0"/>
              <a:buChar char="-"/>
            </a:pPr>
            <a:r>
              <a:rPr lang="el-GR" sz="5600" b="1" dirty="0">
                <a:effectLst/>
                <a:latin typeface="Calibri" panose="020F0502020204030204" pitchFamily="34" charset="0"/>
                <a:ea typeface="Calibri" panose="020F0502020204030204" pitchFamily="34" charset="0"/>
                <a:cs typeface="Times New Roman" panose="02020603050405020304" pitchFamily="18" charset="0"/>
              </a:rPr>
              <a:t>Υπάγει τον </a:t>
            </a:r>
            <a:r>
              <a:rPr lang="el-GR" sz="5600" b="1" dirty="0" err="1">
                <a:effectLst/>
                <a:latin typeface="Calibri" panose="020F0502020204030204" pitchFamily="34" charset="0"/>
                <a:ea typeface="Calibri" panose="020F0502020204030204" pitchFamily="34" charset="0"/>
                <a:cs typeface="Times New Roman" panose="02020603050405020304" pitchFamily="18" charset="0"/>
              </a:rPr>
              <a:t>πάροχο</a:t>
            </a:r>
            <a:r>
              <a:rPr lang="el-GR" sz="5600" b="1"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σε ένα ειδικό καθεστώς</a:t>
            </a:r>
            <a:r>
              <a:rPr lang="el-GR" sz="5600" dirty="0">
                <a:effectLst/>
                <a:latin typeface="Calibri" panose="020F0502020204030204" pitchFamily="34" charset="0"/>
                <a:ea typeface="Calibri" panose="020F0502020204030204" pitchFamily="34" charset="0"/>
                <a:cs typeface="Times New Roman" panose="02020603050405020304" pitchFamily="18" charset="0"/>
              </a:rPr>
              <a:t>, λιγότερο αυστηρό από εκείνο που ισχύει για την παροχή επενδυτικών υπηρεσιών. </a:t>
            </a:r>
          </a:p>
          <a:p>
            <a:pPr marL="342900" lvl="0" indent="-342900" algn="just">
              <a:lnSpc>
                <a:spcPct val="115000"/>
              </a:lnSpc>
              <a:buFont typeface="Calibri" panose="020F0502020204030204" pitchFamily="34" charset="0"/>
              <a:buChar char="-"/>
            </a:pPr>
            <a:r>
              <a:rPr lang="el-GR" sz="5600" b="1" dirty="0">
                <a:effectLst/>
                <a:latin typeface="Calibri" panose="020F0502020204030204" pitchFamily="34" charset="0"/>
                <a:ea typeface="Calibri" panose="020F0502020204030204" pitchFamily="34" charset="0"/>
                <a:cs typeface="Times New Roman" panose="02020603050405020304" pitchFamily="18" charset="0"/>
              </a:rPr>
              <a:t>Η διασυνοριακή χρηματοδότηση διευκολύνεται</a:t>
            </a:r>
            <a:r>
              <a:rPr lang="el-GR" sz="5600" dirty="0">
                <a:effectLst/>
                <a:latin typeface="Calibri" panose="020F0502020204030204" pitchFamily="34" charset="0"/>
                <a:ea typeface="Calibri" panose="020F0502020204030204" pitchFamily="34" charset="0"/>
                <a:cs typeface="Times New Roman" panose="02020603050405020304" pitchFamily="18" charset="0"/>
              </a:rPr>
              <a:t>, αφού </a:t>
            </a:r>
          </a:p>
          <a:p>
            <a:pPr marL="571500" indent="0" algn="just">
              <a:lnSpc>
                <a:spcPct val="115000"/>
              </a:lnSpc>
              <a:buNone/>
            </a:pPr>
            <a:r>
              <a:rPr lang="en-US" sz="5600" dirty="0">
                <a:effectLst/>
                <a:latin typeface="Calibri" panose="020F0502020204030204" pitchFamily="34" charset="0"/>
                <a:ea typeface="Calibri" panose="020F0502020204030204" pitchFamily="34" charset="0"/>
                <a:cs typeface="Times New Roman" panose="02020603050405020304" pitchFamily="18" charset="0"/>
              </a:rPr>
              <a:t>	</a:t>
            </a:r>
            <a:r>
              <a:rPr lang="el-GR" sz="5600" dirty="0">
                <a:effectLst/>
                <a:latin typeface="Calibri" panose="020F0502020204030204" pitchFamily="34" charset="0"/>
                <a:ea typeface="Calibri" panose="020F0502020204030204" pitchFamily="34" charset="0"/>
                <a:cs typeface="Times New Roman" panose="02020603050405020304" pitchFamily="18" charset="0"/>
              </a:rPr>
              <a:t>υφίσταται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δικαίωμα για την παροχή υπηρεσιών σε άλλο κράτος μέλος</a:t>
            </a:r>
            <a:r>
              <a:rPr lang="el-GR" sz="5600" dirty="0">
                <a:effectLst/>
                <a:latin typeface="Calibri" panose="020F0502020204030204" pitchFamily="34" charset="0"/>
                <a:ea typeface="Calibri" panose="020F0502020204030204" pitchFamily="34" charset="0"/>
                <a:cs typeface="Times New Roman" panose="02020603050405020304" pitchFamily="18" charset="0"/>
              </a:rPr>
              <a:t>, με τη χρήση του </a:t>
            </a:r>
            <a:r>
              <a:rPr lang="en-US" sz="5600" dirty="0">
                <a:effectLst/>
                <a:latin typeface="Calibri" panose="020F0502020204030204" pitchFamily="34" charset="0"/>
                <a:ea typeface="Calibri" panose="020F0502020204030204" pitchFamily="34" charset="0"/>
                <a:cs typeface="Times New Roman" panose="02020603050405020304" pitchFamily="18" charset="0"/>
              </a:rPr>
              <a:t>	</a:t>
            </a:r>
            <a:r>
              <a:rPr lang="el-GR" sz="5600" dirty="0">
                <a:effectLst/>
                <a:latin typeface="Calibri" panose="020F0502020204030204" pitchFamily="34" charset="0"/>
                <a:ea typeface="Calibri" panose="020F0502020204030204" pitchFamily="34" charset="0"/>
                <a:cs typeface="Times New Roman" panose="02020603050405020304" pitchFamily="18" charset="0"/>
              </a:rPr>
              <a:t>διαβατηρίου, </a:t>
            </a:r>
          </a:p>
          <a:p>
            <a:pPr marL="571500" indent="0" algn="just">
              <a:lnSpc>
                <a:spcPct val="115000"/>
              </a:lnSpc>
              <a:spcAft>
                <a:spcPts val="1000"/>
              </a:spcAft>
              <a:buNone/>
            </a:pPr>
            <a:r>
              <a:rPr lang="en-US" sz="5600" b="1" dirty="0">
                <a:effectLst/>
                <a:latin typeface="Calibri" panose="020F0502020204030204" pitchFamily="34" charset="0"/>
                <a:ea typeface="Calibri" panose="020F0502020204030204" pitchFamily="34" charset="0"/>
                <a:cs typeface="Times New Roman" panose="02020603050405020304" pitchFamily="18" charset="0"/>
              </a:rPr>
              <a:t>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δεν δικαιούται το κράτος μέλος υποδοχής να αποκλείσει ή ακόμη και να περιορίσει τη </a:t>
            </a:r>
            <a:r>
              <a:rPr lang="en-US" sz="5600" b="1" dirty="0">
                <a:effectLst/>
                <a:latin typeface="Calibri" panose="020F0502020204030204" pitchFamily="34" charset="0"/>
                <a:ea typeface="Calibri" panose="020F0502020204030204" pitchFamily="34" charset="0"/>
                <a:cs typeface="Times New Roman" panose="02020603050405020304" pitchFamily="18" charset="0"/>
              </a:rPr>
              <a:t>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χρηματοδότηση</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br>
              <a:rPr lang="el-GR" sz="5600" dirty="0">
                <a:effectLst/>
                <a:latin typeface="Calibri" panose="020F0502020204030204" pitchFamily="34" charset="0"/>
                <a:ea typeface="Calibri" panose="020F0502020204030204" pitchFamily="34" charset="0"/>
                <a:cs typeface="Times New Roman" panose="02020603050405020304" pitchFamily="18" charset="0"/>
              </a:rPr>
            </a:b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a:buNone/>
            </a:pPr>
            <a:endParaRPr lang="en-US" sz="2000" b="1" dirty="0"/>
          </a:p>
          <a:p>
            <a:pPr>
              <a:buNone/>
            </a:pPr>
            <a:endParaRPr lang="el-GR" sz="2200" dirty="0">
              <a:latin typeface="Calibri" pitchFamily="34" charset="0"/>
            </a:endParaRPr>
          </a:p>
          <a:p>
            <a:pPr algn="just">
              <a:buNone/>
            </a:pPr>
            <a:r>
              <a:rPr lang="en-US" sz="2200" dirty="0">
                <a:latin typeface="Calibri" pitchFamily="34" charset="0"/>
              </a:rPr>
              <a:t> 	 </a:t>
            </a:r>
            <a:r>
              <a:rPr lang="el-GR" sz="2000" dirty="0"/>
              <a:t> </a:t>
            </a:r>
          </a:p>
          <a:p>
            <a:pPr>
              <a:buNone/>
            </a:pPr>
            <a:endParaRPr lang="el-G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827584" y="1214422"/>
            <a:ext cx="7560840" cy="4525963"/>
          </a:xfrm>
        </p:spPr>
        <p:txBody>
          <a:bodyPr>
            <a:normAutofit fontScale="25000" lnSpcReduction="20000"/>
          </a:bodyPr>
          <a:lstStyle/>
          <a:p>
            <a:pPr algn="just">
              <a:buNone/>
            </a:pPr>
            <a:r>
              <a:rPr lang="el-GR" sz="2000" b="1" dirty="0">
                <a:latin typeface="Calibri" pitchFamily="34" charset="0"/>
              </a:rPr>
              <a:t>	</a:t>
            </a:r>
            <a:r>
              <a:rPr lang="en-US" sz="2000" dirty="0">
                <a:latin typeface="Calibri" pitchFamily="34" charset="0"/>
              </a:rPr>
              <a:t>  </a:t>
            </a:r>
            <a:endParaRPr lang="el-GR" sz="2000" dirty="0">
              <a:latin typeface="Calibri" pitchFamily="34" charset="0"/>
            </a:endParaRP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Από την άλλη πλευρά,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δημιουργούνται με τον κανονισμό </a:t>
            </a:r>
            <a:r>
              <a:rPr lang="el-GR" sz="5600" b="1" dirty="0" err="1">
                <a:effectLst/>
                <a:latin typeface="Calibri" panose="020F0502020204030204" pitchFamily="34" charset="0"/>
                <a:ea typeface="Calibri" panose="020F0502020204030204" pitchFamily="34" charset="0"/>
                <a:cs typeface="Times New Roman" panose="02020603050405020304" pitchFamily="18" charset="0"/>
              </a:rPr>
              <a:t>πάροχοι</a:t>
            </a:r>
            <a:r>
              <a:rPr lang="el-GR" sz="5600" b="1"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δύο ταχυτήτων</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Πρώτο,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αυτοί που δεν προτίθενται να δραστηριοποιηθούν διασυνοριακά, υπόκεινται στο καθεστώς που προβλέπει η νομοθεσία του κράτους καταγωγής τους</a:t>
            </a:r>
            <a:r>
              <a:rPr lang="el-GR" sz="5600" dirty="0">
                <a:effectLst/>
                <a:latin typeface="Calibri" panose="020F0502020204030204" pitchFamily="34" charset="0"/>
                <a:ea typeface="Calibri" panose="020F0502020204030204" pitchFamily="34" charset="0"/>
                <a:cs typeface="Times New Roman" panose="02020603050405020304" pitchFamily="18" charset="0"/>
              </a:rPr>
              <a:t>. Αυτό το καθεστώς ενδέχεται δε να είναι αυστηρότερο από εκείνο του κανονισμού, κάτι που θα συμβαίνει όταν το εθνικό δίκαιο υπάγει τη συμμετοχική χρηματοδότηση στον τομέα της παροχής επενδυτικών υπηρεσιών. </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Δεύτερο,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εκείνοι που επιθυμούν να ασκήσουν διασυνοριακή δραστηριότητα </a:t>
            </a:r>
            <a:r>
              <a:rPr lang="el-GR" sz="5600" dirty="0">
                <a:effectLst/>
                <a:latin typeface="Calibri" panose="020F0502020204030204" pitchFamily="34" charset="0"/>
                <a:ea typeface="Calibri" panose="020F0502020204030204" pitchFamily="34" charset="0"/>
                <a:cs typeface="Times New Roman" panose="02020603050405020304" pitchFamily="18" charset="0"/>
              </a:rPr>
              <a:t>στον τομέα της συμμετοχικής χρηματοδότησης,</a:t>
            </a:r>
            <a:r>
              <a:rPr lang="el-GR" sz="5600" b="1" dirty="0">
                <a:effectLst/>
                <a:latin typeface="Calibri" panose="020F0502020204030204" pitchFamily="34" charset="0"/>
                <a:ea typeface="Calibri" panose="020F0502020204030204" pitchFamily="34" charset="0"/>
                <a:cs typeface="Times New Roman" panose="02020603050405020304" pitchFamily="18" charset="0"/>
              </a:rPr>
              <a:t> οφείλουν να επιλέξουν την οργάνωσή τους με βάση τους κανόνες του κανονισμού, παρακάμπτοντας το αντίστοιχο καθεστώς που θα προβλέπει η εθνική νομοθεσία</a:t>
            </a:r>
            <a:r>
              <a:rPr lang="el-GR" sz="5600" dirty="0">
                <a:effectLst/>
                <a:latin typeface="Calibri" panose="020F0502020204030204" pitchFamily="34" charset="0"/>
                <a:ea typeface="Calibri" panose="020F0502020204030204" pitchFamily="34" charset="0"/>
                <a:cs typeface="Times New Roman" panose="02020603050405020304" pitchFamily="18" charset="0"/>
              </a:rPr>
              <a:t> και που ενδέχεται να είναι αυστηρότερο από εκείνο του κανονισμού. </a:t>
            </a:r>
          </a:p>
          <a:p>
            <a:pPr marL="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Προκύπτει συνεπώς το παράδοξο:  </a:t>
            </a:r>
          </a:p>
          <a:p>
            <a:pPr marL="342900" lvl="0" indent="-342900" algn="just">
              <a:lnSpc>
                <a:spcPct val="115000"/>
              </a:lnSpc>
              <a:buFont typeface="Calibri" panose="020F0502020204030204" pitchFamily="34" charset="0"/>
              <a:buChar char="-"/>
            </a:pP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5600" dirty="0">
                <a:effectLst/>
                <a:latin typeface="Calibri" panose="020F0502020204030204" pitchFamily="34" charset="0"/>
                <a:ea typeface="Calibri" panose="020F0502020204030204" pitchFamily="34" charset="0"/>
                <a:cs typeface="Times New Roman" panose="02020603050405020304" pitchFamily="18" charset="0"/>
              </a:rPr>
              <a:t> που θα δραστηριοποιείται στο έδαφος κράτους μέλους μόνο σε εθνικό επίπεδο, να τηρεί αυστηρότερες υποχρεώσεις από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a:t>
            </a:r>
            <a:r>
              <a:rPr lang="el-GR" sz="5600" dirty="0">
                <a:effectLst/>
                <a:latin typeface="Calibri" panose="020F0502020204030204" pitchFamily="34" charset="0"/>
                <a:ea typeface="Calibri" panose="020F0502020204030204" pitchFamily="34" charset="0"/>
                <a:cs typeface="Times New Roman" panose="02020603050405020304" pitchFamily="18" charset="0"/>
              </a:rPr>
              <a:t> που θα παρέχει διασυνοριακά υπηρεσίες στο ίδιο κράτος μέλος. </a:t>
            </a:r>
          </a:p>
          <a:p>
            <a:pPr marL="342900" lvl="0" indent="-342900" algn="just">
              <a:lnSpc>
                <a:spcPct val="115000"/>
              </a:lnSpc>
              <a:spcAft>
                <a:spcPts val="1000"/>
              </a:spcAft>
              <a:buFont typeface="Calibri" panose="020F0502020204030204" pitchFamily="34" charset="0"/>
              <a:buChar char="-"/>
            </a:pPr>
            <a:r>
              <a:rPr lang="el-GR" sz="5600" b="1" dirty="0">
                <a:effectLst/>
                <a:latin typeface="Calibri" panose="020F0502020204030204" pitchFamily="34" charset="0"/>
                <a:ea typeface="Calibri" panose="020F0502020204030204" pitchFamily="34" charset="0"/>
                <a:cs typeface="Times New Roman" panose="02020603050405020304" pitchFamily="18" charset="0"/>
              </a:rPr>
              <a:t>Τα </a:t>
            </a:r>
            <a:r>
              <a:rPr lang="el-GR" sz="5600" dirty="0">
                <a:effectLst/>
                <a:latin typeface="Calibri" panose="020F0502020204030204" pitchFamily="34" charset="0"/>
                <a:ea typeface="Calibri" panose="020F0502020204030204" pitchFamily="34" charset="0"/>
                <a:cs typeface="Times New Roman" panose="02020603050405020304" pitchFamily="18" charset="0"/>
              </a:rPr>
              <a:t>δε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κράτη μέλη δεν δικαιούνται να επιβάλουν πρόσθετες απαιτήσεις στους </a:t>
            </a:r>
            <a:r>
              <a:rPr lang="el-GR" sz="5600" b="1"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5600" b="1" dirty="0">
                <a:effectLst/>
                <a:latin typeface="Calibri" panose="020F0502020204030204" pitchFamily="34" charset="0"/>
                <a:ea typeface="Calibri" panose="020F0502020204030204" pitchFamily="34" charset="0"/>
                <a:cs typeface="Times New Roman" panose="02020603050405020304" pitchFamily="18" charset="0"/>
              </a:rPr>
              <a:t> του κανονισμού</a:t>
            </a:r>
            <a:r>
              <a:rPr lang="el-GR" sz="5600" dirty="0">
                <a:effectLst/>
                <a:latin typeface="Calibri" panose="020F0502020204030204" pitchFamily="34" charset="0"/>
                <a:ea typeface="Calibri" panose="020F0502020204030204" pitchFamily="34" charset="0"/>
                <a:cs typeface="Times New Roman" panose="02020603050405020304" pitchFamily="18" charset="0"/>
              </a:rPr>
              <a:t>, πέραν αυτών που προβλέπονται στις διατάξεις του, κατά τρόπο ώστε να εξομοιώσουν το καθεστώς που θα ισχύει για τους αλλοδαπούς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5600" dirty="0">
                <a:effectLst/>
                <a:latin typeface="Calibri" panose="020F0502020204030204" pitchFamily="34" charset="0"/>
                <a:ea typeface="Calibri" panose="020F0502020204030204" pitchFamily="34" charset="0"/>
                <a:cs typeface="Times New Roman" panose="02020603050405020304" pitchFamily="18" charset="0"/>
              </a:rPr>
              <a:t> με εκείνο που διέπει τους εγχώριους.</a:t>
            </a:r>
          </a:p>
          <a:p>
            <a:pPr marL="68580" indent="0" algn="just">
              <a:lnSpc>
                <a:spcPct val="115000"/>
              </a:lnSpc>
              <a:spcAft>
                <a:spcPts val="1000"/>
              </a:spcAft>
              <a:buNone/>
            </a:pPr>
            <a:br>
              <a:rPr lang="el-GR" sz="56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2000" dirty="0">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827584" y="1357298"/>
            <a:ext cx="7632848" cy="4525963"/>
          </a:xfrm>
        </p:spPr>
        <p:txBody>
          <a:bodyPr>
            <a:normAutofit fontScale="25000" lnSpcReduction="20000"/>
          </a:bodyPr>
          <a:lstStyle/>
          <a:p>
            <a:pPr marL="68580" indent="0" algn="just">
              <a:lnSpc>
                <a:spcPct val="115000"/>
              </a:lnSpc>
              <a:spcAft>
                <a:spcPts val="1000"/>
              </a:spcAft>
              <a:buNone/>
            </a:pPr>
            <a:r>
              <a:rPr lang="en-US" sz="2000" dirty="0"/>
              <a:t> </a:t>
            </a:r>
            <a:r>
              <a:rPr lang="el-GR" sz="5600" b="1" dirty="0">
                <a:effectLst/>
                <a:latin typeface="Calibri" panose="020F0502020204030204" pitchFamily="34" charset="0"/>
                <a:ea typeface="Calibri" panose="020F0502020204030204" pitchFamily="34" charset="0"/>
                <a:cs typeface="Calibri" panose="020F0502020204030204" pitchFamily="34" charset="0"/>
              </a:rPr>
              <a:t>Η δημιουργία </a:t>
            </a:r>
            <a:r>
              <a:rPr lang="el-GR" sz="5600" b="1" dirty="0" err="1">
                <a:effectLst/>
                <a:latin typeface="Calibri" panose="020F0502020204030204" pitchFamily="34" charset="0"/>
                <a:ea typeface="Calibri" panose="020F0502020204030204" pitchFamily="34" charset="0"/>
                <a:cs typeface="Calibri" panose="020F0502020204030204" pitchFamily="34" charset="0"/>
              </a:rPr>
              <a:t>παρόχων</a:t>
            </a:r>
            <a:r>
              <a:rPr lang="el-GR" sz="5600" b="1" dirty="0">
                <a:effectLst/>
                <a:latin typeface="Calibri" panose="020F0502020204030204" pitchFamily="34" charset="0"/>
                <a:ea typeface="Calibri" panose="020F0502020204030204" pitchFamily="34" charset="0"/>
                <a:cs typeface="Calibri" panose="020F0502020204030204" pitchFamily="34" charset="0"/>
              </a:rPr>
              <a:t> δύο ταχυτήτων, υπό αυτή την οπτική γωνία, νοθεύει τον ανταγωνισμό</a:t>
            </a:r>
            <a:r>
              <a:rPr lang="el-GR" sz="5600" dirty="0">
                <a:effectLst/>
                <a:latin typeface="Calibri" panose="020F0502020204030204" pitchFamily="34" charset="0"/>
                <a:ea typeface="Calibri" panose="020F0502020204030204" pitchFamily="34" charset="0"/>
                <a:cs typeface="Calibri" panose="020F0502020204030204" pitchFamily="34" charset="0"/>
              </a:rPr>
              <a:t>, αφού </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Calibri" panose="020F0502020204030204" pitchFamily="34" charset="0"/>
              </a:rPr>
              <a:t>ο κανονισμός δεν δημιουργεί ενιαίο </a:t>
            </a:r>
            <a:r>
              <a:rPr lang="en-US" sz="5600" dirty="0">
                <a:effectLst/>
                <a:latin typeface="Calibri" panose="020F0502020204030204" pitchFamily="34" charset="0"/>
                <a:ea typeface="Calibri" panose="020F0502020204030204" pitchFamily="34" charset="0"/>
                <a:cs typeface="Calibri" panose="020F0502020204030204" pitchFamily="34" charset="0"/>
              </a:rPr>
              <a:t>level playing field</a:t>
            </a:r>
            <a:r>
              <a:rPr lang="el-GR" sz="5600" dirty="0">
                <a:effectLst/>
                <a:latin typeface="Calibri" panose="020F0502020204030204" pitchFamily="34" charset="0"/>
                <a:ea typeface="Calibri" panose="020F0502020204030204" pitchFamily="34" charset="0"/>
                <a:cs typeface="Calibri" panose="020F0502020204030204" pitchFamily="34" charset="0"/>
              </a:rPr>
              <a:t> για την παροχή υπηρεσιών συμμετοχικής χρηματοδότησης, </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Calibri" panose="020F0502020204030204" pitchFamily="34" charset="0"/>
              </a:rPr>
              <a:t>αλλά διαφοροποιεί αυτό με κριτήριο το κατά πόσο οι υπηρεσίες παρέχονται ή όχι διασυνοριακά.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Calibri" panose="020F0502020204030204" pitchFamily="34" charset="0"/>
              </a:rPr>
              <a:t>Προφανώς, η επιλογή που εκφράζει ο κανονισμός, οφείλεται στη </a:t>
            </a:r>
            <a:r>
              <a:rPr lang="el-GR" sz="5600" b="1" dirty="0">
                <a:effectLst/>
                <a:latin typeface="Calibri" panose="020F0502020204030204" pitchFamily="34" charset="0"/>
                <a:ea typeface="Calibri" panose="020F0502020204030204" pitchFamily="34" charset="0"/>
                <a:cs typeface="Calibri" panose="020F0502020204030204" pitchFamily="34" charset="0"/>
              </a:rPr>
              <a:t>βούληση των συντακτών του να επιτύχουν έναν εναρμονισμό στον βαθμό που η σκοπιμότητά του κρίνεται αποδεκτή από τα κράτη μέλη</a:t>
            </a:r>
            <a:r>
              <a:rPr lang="el-GR" sz="5600" dirty="0">
                <a:effectLst/>
                <a:latin typeface="Calibri" panose="020F0502020204030204" pitchFamily="34" charset="0"/>
                <a:ea typeface="Calibri" panose="020F0502020204030204" pitchFamily="34" charset="0"/>
                <a:cs typeface="Calibri" panose="020F0502020204030204" pitchFamily="34" charset="0"/>
              </a:rPr>
              <a:t>, τα οποία δεν θα ήταν έτοιμα να αποδεχθούν την ιδιαιτερότητα της συμμετοχικής χρηματοδότησης ως βάση για τη δημιουργία ενός ενιαίου νομικού συστήματος που θα τη διέπει.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Calibri" panose="020F0502020204030204" pitchFamily="34" charset="0"/>
              </a:rPr>
              <a:t>Κατ’ αποτέλεσμα δε, </a:t>
            </a:r>
          </a:p>
          <a:p>
            <a:pPr marL="342900" lvl="0" indent="-342900" algn="just">
              <a:lnSpc>
                <a:spcPct val="115000"/>
              </a:lnSpc>
              <a:buFont typeface="Calibri" panose="020F0502020204030204" pitchFamily="34" charset="0"/>
              <a:buChar char="-"/>
            </a:pPr>
            <a:r>
              <a:rPr lang="el-GR" sz="5600" b="1" dirty="0">
                <a:effectLst/>
                <a:latin typeface="Calibri" panose="020F0502020204030204" pitchFamily="34" charset="0"/>
                <a:ea typeface="Calibri" panose="020F0502020204030204" pitchFamily="34" charset="0"/>
                <a:cs typeface="Calibri" panose="020F0502020204030204" pitchFamily="34" charset="0"/>
              </a:rPr>
              <a:t>η έκταση του εναρμονισμού επαφίεται στις ίδιες τις επιχειρήσεις</a:t>
            </a:r>
            <a:r>
              <a:rPr lang="el-GR" sz="5600" dirty="0">
                <a:effectLst/>
                <a:latin typeface="Calibri" panose="020F0502020204030204" pitchFamily="34" charset="0"/>
                <a:ea typeface="Calibri" panose="020F0502020204030204" pitchFamily="34" charset="0"/>
                <a:cs typeface="Calibri" panose="020F0502020204030204" pitchFamily="34" charset="0"/>
              </a:rPr>
              <a:t>, οι οποίες διαθέτουν την ευχέρεια να επιλέξουν το καθεστώς του κανονισμού ως τεχνική οργάνωσής τους, ώστε να δραστηριοποιηθούν διασυνοριακά, εντός της Ένωσης  </a:t>
            </a:r>
          </a:p>
          <a:p>
            <a:pPr marL="342900" lvl="0" indent="-342900" algn="just">
              <a:lnSpc>
                <a:spcPct val="115000"/>
              </a:lnSpc>
              <a:spcAft>
                <a:spcPts val="1000"/>
              </a:spcAft>
              <a:buFont typeface="Calibri" panose="020F0502020204030204" pitchFamily="34" charset="0"/>
              <a:buChar char="-"/>
            </a:pPr>
            <a:r>
              <a:rPr lang="el-GR" sz="5600" b="1" dirty="0">
                <a:effectLst/>
                <a:latin typeface="Calibri" panose="020F0502020204030204" pitchFamily="34" charset="0"/>
                <a:ea typeface="Calibri" panose="020F0502020204030204" pitchFamily="34" charset="0"/>
                <a:cs typeface="Calibri" panose="020F0502020204030204" pitchFamily="34" charset="0"/>
              </a:rPr>
              <a:t>και όχι στους εθνικούς νομοθέτες</a:t>
            </a:r>
            <a:r>
              <a:rPr lang="el-GR" sz="5600" dirty="0">
                <a:effectLst/>
                <a:latin typeface="Calibri" panose="020F0502020204030204" pitchFamily="34" charset="0"/>
                <a:ea typeface="Calibri" panose="020F0502020204030204" pitchFamily="34" charset="0"/>
                <a:cs typeface="Calibri" panose="020F0502020204030204" pitchFamily="34" charset="0"/>
              </a:rPr>
              <a:t>, που παραμένουν ελεύθεροι να διατηρήσουν το καθεστώς το οποίο κρίνουν ως πρόσφορο για την οργάνωση και τη λειτουργία των </a:t>
            </a:r>
            <a:r>
              <a:rPr lang="el-GR" sz="5600" dirty="0" err="1">
                <a:effectLst/>
                <a:latin typeface="Calibri" panose="020F0502020204030204" pitchFamily="34" charset="0"/>
                <a:ea typeface="Calibri" panose="020F0502020204030204" pitchFamily="34" charset="0"/>
                <a:cs typeface="Calibri" panose="020F0502020204030204" pitchFamily="34" charset="0"/>
              </a:rPr>
              <a:t>παρόχων</a:t>
            </a:r>
            <a:r>
              <a:rPr lang="el-GR" sz="5600" dirty="0">
                <a:effectLst/>
                <a:latin typeface="Calibri" panose="020F0502020204030204" pitchFamily="34" charset="0"/>
                <a:ea typeface="Calibri" panose="020F0502020204030204" pitchFamily="34" charset="0"/>
                <a:cs typeface="Calibri" panose="020F0502020204030204" pitchFamily="34" charset="0"/>
              </a:rPr>
              <a:t> υπηρεσιών συμμετοχικής χρηματοδότησης σε εθνική βάση. </a:t>
            </a:r>
          </a:p>
          <a:p>
            <a:pPr marL="68580" indent="0" algn="just">
              <a:lnSpc>
                <a:spcPct val="115000"/>
              </a:lnSpc>
              <a:spcAft>
                <a:spcPts val="1000"/>
              </a:spcAft>
              <a:buNone/>
            </a:pP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a:bodyPr>
          <a:lstStyle/>
          <a:p>
            <a:pPr algn="ct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755576" y="1142984"/>
            <a:ext cx="7704856" cy="4454525"/>
          </a:xfrm>
        </p:spPr>
        <p:txBody>
          <a:bodyPr>
            <a:noAutofit/>
          </a:bodyPr>
          <a:lstStyle/>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Ο κανονισμός πάντως παρουσιάζει μειωμένη πρακτική αξία</a:t>
            </a:r>
            <a:r>
              <a:rPr lang="el-GR" sz="1400" dirty="0">
                <a:effectLst/>
                <a:latin typeface="Calibri" panose="020F0502020204030204" pitchFamily="34" charset="0"/>
                <a:ea typeface="Calibri" panose="020F0502020204030204" pitchFamily="34" charset="0"/>
                <a:cs typeface="Times New Roman" panose="02020603050405020304" pitchFamily="18" charset="0"/>
              </a:rPr>
              <a:t>, στο μέτρο που</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συνδέεται μόνο με τη διασυνοριακή παροχή υπηρεσιών,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η οποία παρουσιάζει ενδιαφέρον για περιορισμένο αριθμό επιχειρήσεων που δραστηριοποιούνται στον τομέα της συμμετοχικής χρηματοδότησης.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Αντίθετα,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ο κανονισμός δεν απευθύνεται και στους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που δραστηριοποιούνται σε εθνικό επίπεδο</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έχοντας γνώση μόνο της εγχώριας αγοράς και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μη διαθέτοντας τα κεφάλαια που θα τους επέτρεπαν να συγκροτήσουν ομάδες έρευνας, ανάλυσης και επιλογής σχεδίων σε περισσότερα κράτη.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Αλλά και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από τη σκοπιά των ιδιωτών επενδυτών, δεν είναι βέβαιο ότι υπάρχει το ενδιαφέρον και η πρόθεση για τη χρηματοδότηση σχεδίων επιχειρήσεων της αλλοδαπής</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Αναμένεται, επομένως, ότι,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ακόμη και μετά την έναρξη εφαρμογής του κανονισμού, κατά βάση, οι επιχειρήσεις θα εξακολουθούν να προσφέρουν υπηρεσίες για την προώθηση σχεδίων τοπικής εμβέλειας</a:t>
            </a:r>
            <a:r>
              <a:rPr lang="el-GR" sz="1400" dirty="0">
                <a:effectLst/>
                <a:latin typeface="Calibri" panose="020F0502020204030204" pitchFamily="34" charset="0"/>
                <a:ea typeface="Calibri" panose="020F0502020204030204" pitchFamily="34" charset="0"/>
                <a:cs typeface="Times New Roman" panose="02020603050405020304" pitchFamily="18" charset="0"/>
              </a:rPr>
              <a:t>, σε κάθε κράτος μέλος, τουλάχιστον όταν απευθύνονται σε ιδιώτες επενδυτές. </a:t>
            </a:r>
          </a:p>
          <a:p>
            <a:pPr marL="68580" indent="0" algn="just">
              <a:lnSpc>
                <a:spcPct val="115000"/>
              </a:lnSpc>
              <a:spcAft>
                <a:spcPts val="1000"/>
              </a:spcAft>
              <a:buNone/>
            </a:pPr>
            <a:br>
              <a:rPr lang="el-GR" sz="1400" dirty="0">
                <a:effectLst/>
                <a:latin typeface="Calibri" panose="020F0502020204030204" pitchFamily="34" charset="0"/>
                <a:ea typeface="Calibri" panose="020F0502020204030204" pitchFamily="34" charset="0"/>
                <a:cs typeface="Times New Roman" panose="02020603050405020304" pitchFamily="18" charset="0"/>
              </a:rPr>
            </a:b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a:buNone/>
            </a:pPr>
            <a:endParaRPr lang="el-G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2 - Θέση περιεχομένου"/>
          <p:cNvSpPr>
            <a:spLocks noGrp="1"/>
          </p:cNvSpPr>
          <p:nvPr>
            <p:ph idx="1"/>
          </p:nvPr>
        </p:nvSpPr>
        <p:spPr>
          <a:xfrm>
            <a:off x="500034" y="620688"/>
            <a:ext cx="8536462" cy="5590856"/>
          </a:xfrm>
        </p:spPr>
        <p:txBody>
          <a:bodyPr>
            <a:noAutofit/>
          </a:bodyPr>
          <a:lstStyle/>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Εάν όμως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ο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1400" dirty="0">
                <a:effectLst/>
                <a:latin typeface="Calibri" panose="020F0502020204030204" pitchFamily="34" charset="0"/>
                <a:ea typeface="Calibri" panose="020F0502020204030204" pitchFamily="34" charset="0"/>
                <a:cs typeface="Times New Roman" panose="02020603050405020304" pitchFamily="18" charset="0"/>
              </a:rPr>
              <a:t> προτίθεται να ασκήσει διασυνοριακή δραστηριότητα στον τομέα της συμμετοχικής χρηματοδότησης, </a:t>
            </a: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οφείλει να υιοθετήσει το καθεστώς του κανονισμού, ώστε να διαθέτει το διαβατήριο</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διαφορετικά, αποκλείεται από τη διεθνή αγορά, εντός της Ένωσης. </a:t>
            </a:r>
          </a:p>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Δεν είναι δηλαδή δυνατό οι εθνικές νομοθεσίες να προβλέπουν ειδική άδεια ενός τέτοιου αλλοδαπού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παρόχου</a:t>
            </a:r>
            <a:r>
              <a:rPr lang="el-GR" sz="1400" dirty="0">
                <a:effectLst/>
                <a:latin typeface="Calibri" panose="020F0502020204030204" pitchFamily="34" charset="0"/>
                <a:ea typeface="Calibri" panose="020F0502020204030204" pitchFamily="34" charset="0"/>
                <a:cs typeface="Times New Roman" panose="02020603050405020304" pitchFamily="18" charset="0"/>
              </a:rPr>
              <a:t>, ώστε αυτός να παρέχει υπηρεσίες συμμετοχικής χρηματοδότησης και στο έδαφος του συγκεκριμένου κράτους, χωρίς να υπόκειται στις διατάξεις του κανονισμού. </a:t>
            </a:r>
          </a:p>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Εάν όμως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επιθυμεί να διατηρήσει το καθεστώς που τον διέπει, αλλά να δραστηριοποιηθεί διασυνοριακά,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θα μπορούσε να συστήσει θυγατρική εταιρία στο έδαφος άλλου κράτους</a:t>
            </a:r>
            <a:r>
              <a:rPr lang="el-GR" sz="1400" dirty="0">
                <a:effectLst/>
                <a:latin typeface="Calibri" panose="020F0502020204030204" pitchFamily="34" charset="0"/>
                <a:ea typeface="Calibri" panose="020F0502020204030204" pitchFamily="34" charset="0"/>
                <a:cs typeface="Times New Roman" panose="02020603050405020304" pitchFamily="18" charset="0"/>
              </a:rPr>
              <a:t>, όπου και θα παρέχει υπηρεσίες συμμετοχικής χρηματοδότησης δια μέσου της θυγατρικής του,</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χωρίς να υιοθετήσει, για την τελευταία, το καθεστώς του κανονισμού, αφού αυτή, ως αυθύπαρκτο νομικό πρόσωπο, θα παρέχει υπηρεσίες αποκλειστικά στο κράτος καταγωγής της.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Δηλαδή, τελικά,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η εφαρμογή του κανονισμού ενδέχεται να αντικατασταθεί με τη δημιουργία θυγατρικής</a:t>
            </a:r>
            <a:r>
              <a:rPr lang="el-GR" sz="1400" dirty="0">
                <a:effectLst/>
                <a:latin typeface="Calibri" panose="020F0502020204030204" pitchFamily="34" charset="0"/>
                <a:ea typeface="Calibri" panose="020F0502020204030204" pitchFamily="34" charset="0"/>
                <a:cs typeface="Times New Roman" panose="02020603050405020304" pitchFamily="18" charset="0"/>
              </a:rPr>
              <a:t>, ιδίως όταν το εγχώριο καθεστώς είναι ελαφρύτερο από αυτό του κανονισμού. </a:t>
            </a:r>
          </a:p>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Ο κανονισμός διατηρεί το ενδιαφέρον του, σε μία τέτοια περίπτωση, μόνον όταν ο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προτίθεται να δραστηριοποιηθεί σε περισσότερα κράτη μέλη</a:t>
            </a:r>
            <a:r>
              <a:rPr lang="el-GR" sz="1400" dirty="0">
                <a:effectLst/>
                <a:latin typeface="Calibri" panose="020F0502020204030204" pitchFamily="34" charset="0"/>
                <a:ea typeface="Calibri" panose="020F0502020204030204" pitchFamily="34" charset="0"/>
                <a:cs typeface="Times New Roman" panose="02020603050405020304" pitchFamily="18" charset="0"/>
              </a:rPr>
              <a:t>, οπότε ενδέχεται το κόστος δημιουργίας περισσότερων θυγατρικών να είναι μεγαλύτερο από ότι το κόστος για τη δημιουργία ενός </a:t>
            </a:r>
            <a:r>
              <a:rPr lang="el-GR" sz="1400" dirty="0" err="1">
                <a:effectLst/>
                <a:latin typeface="Calibri" panose="020F0502020204030204" pitchFamily="34" charset="0"/>
                <a:ea typeface="Calibri" panose="020F0502020204030204" pitchFamily="34" charset="0"/>
                <a:cs typeface="Times New Roman" panose="02020603050405020304" pitchFamily="18" charset="0"/>
              </a:rPr>
              <a:t>παρόχου</a:t>
            </a:r>
            <a:r>
              <a:rPr lang="el-GR" sz="1400" dirty="0">
                <a:effectLst/>
                <a:latin typeface="Calibri" panose="020F0502020204030204" pitchFamily="34" charset="0"/>
                <a:ea typeface="Calibri" panose="020F0502020204030204" pitchFamily="34" charset="0"/>
                <a:cs typeface="Times New Roman" panose="02020603050405020304" pitchFamily="18" charset="0"/>
              </a:rPr>
              <a:t> κατά την έννοια του κανονισμού.</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1400" dirty="0">
              <a:latin typeface="Calibri" pitchFamily="34" charset="0"/>
            </a:endParaRPr>
          </a:p>
          <a:p>
            <a:pPr algn="just">
              <a:buNone/>
            </a:pPr>
            <a:r>
              <a:rPr lang="en-US" sz="1400" dirty="0">
                <a:latin typeface="Calibri" pitchFamily="34" charset="0"/>
              </a:rPr>
              <a:t>		</a:t>
            </a:r>
            <a:endParaRPr lang="el-GR" sz="1400" dirty="0">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normAutofit/>
          </a:bodyPr>
          <a:lstStyle/>
          <a:p>
            <a:pPr algn="ctr"/>
            <a:br>
              <a:rPr lang="en-US" sz="1400" dirty="0"/>
            </a:br>
            <a:br>
              <a:rPr lang="en-US" sz="1400" dirty="0"/>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b="1" dirty="0">
              <a:solidFill>
                <a:schemeClr val="tx2">
                  <a:lumMod val="75000"/>
                </a:schemeClr>
              </a:solidFill>
            </a:endParaRPr>
          </a:p>
        </p:txBody>
      </p:sp>
      <p:sp>
        <p:nvSpPr>
          <p:cNvPr id="3" name="2 - Θέση περιεχομένου"/>
          <p:cNvSpPr>
            <a:spLocks noGrp="1"/>
          </p:cNvSpPr>
          <p:nvPr>
            <p:ph idx="1"/>
          </p:nvPr>
        </p:nvSpPr>
        <p:spPr>
          <a:xfrm>
            <a:off x="914400" y="980728"/>
            <a:ext cx="7546032" cy="5374832"/>
          </a:xfrm>
        </p:spPr>
        <p:txBody>
          <a:bodyPr>
            <a:noAutofit/>
          </a:bodyPr>
          <a:lstStyle/>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Η επιλογή της ημέρας για την παρούσα συνάντηση αναδεικνύεται σημαδιακή: σε ένα έτος ακριβώς από σήμερα,</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a:t>
            </a:r>
            <a:r>
              <a:rPr lang="el-GR" sz="1400" dirty="0">
                <a:effectLst/>
                <a:latin typeface="Calibri" panose="020F0502020204030204" pitchFamily="34" charset="0"/>
                <a:ea typeface="Calibri" panose="020F0502020204030204" pitchFamily="34" charset="0"/>
                <a:cs typeface="Times New Roman" panose="02020603050405020304" pitchFamily="18" charset="0"/>
              </a:rPr>
              <a:t>δηλαδή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στις 10 Νοεμβρίου 2021</a:t>
            </a:r>
            <a:r>
              <a:rPr lang="el-GR" sz="1400" dirty="0">
                <a:effectLst/>
                <a:latin typeface="Calibri" panose="020F0502020204030204" pitchFamily="34" charset="0"/>
                <a:ea typeface="Calibri" panose="020F0502020204030204" pitchFamily="34" charset="0"/>
                <a:cs typeface="Times New Roman" panose="02020603050405020304" pitchFamily="18" charset="0"/>
              </a:rPr>
              <a:t>, τοποθετείται η</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έναρξη εφαρμογής του κανονισμού 1503/2020</a:t>
            </a:r>
            <a:r>
              <a:rPr lang="el-GR" sz="1400" dirty="0">
                <a:effectLst/>
                <a:latin typeface="Calibri" panose="020F0502020204030204" pitchFamily="34" charset="0"/>
                <a:ea typeface="Calibri" panose="020F0502020204030204" pitchFamily="34" charset="0"/>
                <a:cs typeface="Times New Roman" panose="02020603050405020304" pitchFamily="18" charset="0"/>
              </a:rPr>
              <a:t>, για την παροχή υπηρεσιών στον τομέα της συμμετοχικής χρηματοδότησης. </a:t>
            </a:r>
          </a:p>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Κανονισμός 1503/2020</a:t>
            </a:r>
            <a:r>
              <a:rPr lang="el-GR" sz="1400" dirty="0">
                <a:effectLst/>
                <a:latin typeface="Calibri" panose="020F0502020204030204" pitchFamily="34" charset="0"/>
                <a:ea typeface="Calibri" panose="020F0502020204030204" pitchFamily="34" charset="0"/>
                <a:cs typeface="Times New Roman" panose="02020603050405020304" pitchFamily="18" charset="0"/>
              </a:rPr>
              <a:t>: εισάγει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ειδικό καθεστώς που θα διέπει τους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διασυνοριακών υπηρεσιών συμμετοχικής χρηματοδότησης</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Εφόσον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οι υπηρεσίες συμμετοχικής χρηματοδότησης παρέχονται στο επίπεδο κράτους μέλους, παραμένουν εκτός του πεδίου του εναρμονισμού</a:t>
            </a:r>
            <a:r>
              <a:rPr lang="el-GR" sz="1400" dirty="0">
                <a:effectLst/>
                <a:latin typeface="Calibri" panose="020F0502020204030204" pitchFamily="34" charset="0"/>
                <a:ea typeface="Calibri" panose="020F0502020204030204" pitchFamily="34" charset="0"/>
                <a:cs typeface="Times New Roman" panose="02020603050405020304" pitchFamily="18" charset="0"/>
              </a:rPr>
              <a:t> των εθνικών νομοθεσιών. </a:t>
            </a:r>
          </a:p>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Ο κανονισμός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εισάγει πρόσθετο καθεστώς</a:t>
            </a:r>
            <a:r>
              <a:rPr lang="el-GR" sz="1400" dirty="0">
                <a:effectLst/>
                <a:latin typeface="Calibri" panose="020F0502020204030204" pitchFamily="34" charset="0"/>
                <a:ea typeface="Calibri" panose="020F0502020204030204" pitchFamily="34" charset="0"/>
                <a:cs typeface="Times New Roman" panose="02020603050405020304" pitchFamily="18" charset="0"/>
              </a:rPr>
              <a:t>, εναρμονισμένο στο επίπεδο της Ευρωπαϊκής Ένωσης, </a:t>
            </a:r>
          </a:p>
          <a:p>
            <a:pPr marL="342900" lvl="0" indent="-342900" algn="just">
              <a:lnSpc>
                <a:spcPct val="115000"/>
              </a:lnSpc>
              <a:spcAft>
                <a:spcPts val="1000"/>
              </a:spcAft>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χωρίς να επηρεάζει την ισχύ των εθνικών καθεστώτων</a:t>
            </a:r>
            <a:r>
              <a:rPr lang="el-GR" sz="1400" dirty="0">
                <a:effectLst/>
                <a:latin typeface="Calibri" panose="020F0502020204030204" pitchFamily="34" charset="0"/>
                <a:ea typeface="Calibri" panose="020F0502020204030204" pitchFamily="34" charset="0"/>
                <a:cs typeface="Times New Roman" panose="02020603050405020304" pitchFamily="18" charset="0"/>
              </a:rPr>
              <a:t>, που παραμένουν εκτός του πεδίου του εναρμονισμού. </a:t>
            </a:r>
          </a:p>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Ο εναρμονισμός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περιορίζεται δε στα ζητήματα που ρυθμίζει ο κανονισμός</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ενώ, για τα λοιπά ζητήματα, οι εθνικοί νομοθέτες διατηρούν την ευχέρεια να τα ρυθμίσουν.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Η διαφοροποίηση των εθνικών δικαίων παραμένει</a:t>
            </a:r>
            <a:r>
              <a:rPr lang="el-GR" sz="1400" dirty="0">
                <a:effectLst/>
                <a:latin typeface="Calibri" panose="020F0502020204030204" pitchFamily="34" charset="0"/>
                <a:ea typeface="Calibri" panose="020F0502020204030204" pitchFamily="34" charset="0"/>
                <a:cs typeface="Times New Roman" panose="02020603050405020304" pitchFamily="18" charset="0"/>
              </a:rPr>
              <a:t> συνεπώς, στο μέτρο που οι εθνικές νομοθεσίες θα διευθετούν αυτά τα ζητήματα με διαφορετικό τρόπο.</a:t>
            </a:r>
            <a:br>
              <a:rPr lang="el-GR" sz="1400" dirty="0">
                <a:effectLst/>
                <a:latin typeface="Calibri" panose="020F0502020204030204" pitchFamily="34" charset="0"/>
                <a:ea typeface="Calibri" panose="020F0502020204030204" pitchFamily="34" charset="0"/>
                <a:cs typeface="Times New Roman" panose="02020603050405020304" pitchFamily="18" charset="0"/>
              </a:rPr>
            </a:b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endParaRPr lang="el-GR"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53CCDC-5ADE-4ED9-A923-3EE8AF9FA26A}"/>
              </a:ext>
            </a:extLst>
          </p:cNvPr>
          <p:cNvSpPr>
            <a:spLocks noGrp="1"/>
          </p:cNvSpPr>
          <p:nvPr>
            <p:ph type="title"/>
          </p:nvPr>
        </p:nvSpPr>
        <p:spPr/>
        <p:txBody>
          <a:bodyPr/>
          <a:lstStyle/>
          <a:p>
            <a:pPr algn="ct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a:t>
            </a:r>
            <a:endParaRPr lang="el-GR" sz="1400" dirty="0"/>
          </a:p>
        </p:txBody>
      </p:sp>
      <p:sp>
        <p:nvSpPr>
          <p:cNvPr id="3" name="Θέση περιεχομένου 2">
            <a:extLst>
              <a:ext uri="{FF2B5EF4-FFF2-40B4-BE49-F238E27FC236}">
                <a16:creationId xmlns:a16="http://schemas.microsoft.com/office/drawing/2014/main" id="{4D4F1950-9C3A-48A1-ABEE-168624F4FC5B}"/>
              </a:ext>
            </a:extLst>
          </p:cNvPr>
          <p:cNvSpPr>
            <a:spLocks noGrp="1"/>
          </p:cNvSpPr>
          <p:nvPr>
            <p:ph idx="1"/>
          </p:nvPr>
        </p:nvSpPr>
        <p:spPr>
          <a:xfrm>
            <a:off x="914400" y="1426464"/>
            <a:ext cx="7474024" cy="4929096"/>
          </a:xfrm>
        </p:spPr>
        <p:txBody>
          <a:bodyPr/>
          <a:lstStyle/>
          <a:p>
            <a:pPr marL="68580" indent="0" algn="just">
              <a:buNone/>
            </a:pPr>
            <a:endParaRPr lang="en-US" sz="1400" dirty="0">
              <a:effectLst/>
              <a:latin typeface="Calibri" panose="020F0502020204030204" pitchFamily="34" charset="0"/>
              <a:ea typeface="Calibri" panose="020F0502020204030204" pitchFamily="34" charset="0"/>
            </a:endParaRPr>
          </a:p>
          <a:p>
            <a:pPr marL="68580" indent="0" algn="just">
              <a:buNone/>
            </a:pPr>
            <a:r>
              <a:rPr lang="el-GR" sz="1400" dirty="0">
                <a:effectLst/>
                <a:latin typeface="Calibri" panose="020F0502020204030204" pitchFamily="34" charset="0"/>
                <a:ea typeface="Calibri" panose="020F0502020204030204" pitchFamily="34" charset="0"/>
              </a:rPr>
              <a:t>Μένει συνεπώς να διαπιστωθεί, μετά την έναρξη εφαρμογής του κανονισμού, κατά πόσο θα επιβεβαιωθούν οι προβλέψεις μας για τη </a:t>
            </a:r>
            <a:r>
              <a:rPr lang="el-GR" sz="1400" b="1" dirty="0">
                <a:effectLst/>
                <a:latin typeface="Calibri" panose="020F0502020204030204" pitchFamily="34" charset="0"/>
                <a:ea typeface="Calibri" panose="020F0502020204030204" pitchFamily="34" charset="0"/>
              </a:rPr>
              <a:t>μειωμένη πρακτική αξία του ως ρυθμιστικού μηχανισμού</a:t>
            </a:r>
            <a:r>
              <a:rPr lang="el-GR" sz="1400" dirty="0">
                <a:effectLst/>
                <a:latin typeface="Calibri" panose="020F0502020204030204" pitchFamily="34" charset="0"/>
                <a:ea typeface="Calibri" panose="020F0502020204030204" pitchFamily="34" charset="0"/>
              </a:rPr>
              <a:t>. </a:t>
            </a:r>
          </a:p>
          <a:p>
            <a:pPr marL="68580" indent="0" algn="just">
              <a:buNone/>
            </a:pPr>
            <a:r>
              <a:rPr lang="el-GR" sz="1400" dirty="0">
                <a:effectLst/>
                <a:latin typeface="Calibri" panose="020F0502020204030204" pitchFamily="34" charset="0"/>
                <a:ea typeface="Calibri" panose="020F0502020204030204" pitchFamily="34" charset="0"/>
              </a:rPr>
              <a:t> </a:t>
            </a:r>
          </a:p>
          <a:p>
            <a:pPr marL="68580" indent="0" algn="just">
              <a:buNone/>
            </a:pPr>
            <a:r>
              <a:rPr lang="el-GR" sz="1400" dirty="0">
                <a:effectLst/>
                <a:latin typeface="Calibri" panose="020F0502020204030204" pitchFamily="34" charset="0"/>
                <a:ea typeface="Calibri" panose="020F0502020204030204" pitchFamily="34" charset="0"/>
              </a:rPr>
              <a:t>Σε κάθε περίπτωση πάντως, παραμένει αδιαμφισβήτητο ότι </a:t>
            </a:r>
            <a:r>
              <a:rPr lang="el-GR" sz="1400" b="1" dirty="0">
                <a:effectLst/>
                <a:latin typeface="Calibri" panose="020F0502020204030204" pitchFamily="34" charset="0"/>
                <a:ea typeface="Calibri" panose="020F0502020204030204" pitchFamily="34" charset="0"/>
              </a:rPr>
              <a:t>ο κανονισμός δεν διασφαλίζει, από μόνος του, μία αποτελεσματική εναρμονιστική των εθνικών νομοθεσιών λειτουργία</a:t>
            </a:r>
            <a:r>
              <a:rPr lang="el-GR" sz="1400" dirty="0">
                <a:effectLst/>
                <a:latin typeface="Calibri" panose="020F0502020204030204" pitchFamily="34" charset="0"/>
                <a:ea typeface="Calibri" panose="020F0502020204030204" pitchFamily="34" charset="0"/>
              </a:rPr>
              <a:t>, στον τομέα της συμμετοχικής χρηματοδότησης. </a:t>
            </a:r>
          </a:p>
          <a:p>
            <a:pPr marL="68580" indent="0" algn="just">
              <a:buNone/>
            </a:pPr>
            <a:r>
              <a:rPr lang="el-GR" sz="1400" dirty="0">
                <a:effectLst/>
                <a:latin typeface="Calibri" panose="020F0502020204030204" pitchFamily="34" charset="0"/>
                <a:ea typeface="Calibri" panose="020F0502020204030204" pitchFamily="34" charset="0"/>
              </a:rPr>
              <a:t> </a:t>
            </a:r>
          </a:p>
          <a:p>
            <a:pPr marL="68580" indent="0" algn="just">
              <a:buNone/>
            </a:pPr>
            <a:r>
              <a:rPr lang="el-GR" sz="1400" dirty="0">
                <a:effectLst/>
                <a:latin typeface="Calibri" panose="020F0502020204030204" pitchFamily="34" charset="0"/>
                <a:ea typeface="Calibri" panose="020F0502020204030204" pitchFamily="34" charset="0"/>
              </a:rPr>
              <a:t>Εκφράζει ωστόσο μία φιλοσοφία, που κινείται προς την ορθή κατεύθυνση: την </a:t>
            </a:r>
            <a:r>
              <a:rPr lang="el-GR" sz="1400" b="1" dirty="0">
                <a:effectLst/>
                <a:latin typeface="Calibri" panose="020F0502020204030204" pitchFamily="34" charset="0"/>
                <a:ea typeface="Calibri" panose="020F0502020204030204" pitchFamily="34" charset="0"/>
              </a:rPr>
              <a:t>αναγνώριση της ιδιαιτερότητας της συμμετοχικής χρηματοδότησης, ως δραστηριότητας</a:t>
            </a:r>
            <a:r>
              <a:rPr lang="el-GR" sz="1400" dirty="0">
                <a:effectLst/>
                <a:latin typeface="Calibri" panose="020F0502020204030204" pitchFamily="34" charset="0"/>
                <a:ea typeface="Calibri" panose="020F0502020204030204" pitchFamily="34" charset="0"/>
              </a:rPr>
              <a:t>, καθώς και των σχετικών με αυτή υπηρεσιών.</a:t>
            </a:r>
          </a:p>
          <a:p>
            <a:pPr marL="68580" indent="0" algn="just">
              <a:buNone/>
            </a:pPr>
            <a:r>
              <a:rPr lang="el-GR" sz="1400" dirty="0">
                <a:effectLst/>
                <a:latin typeface="Calibri" panose="020F0502020204030204" pitchFamily="34" charset="0"/>
                <a:ea typeface="Calibri" panose="020F0502020204030204" pitchFamily="34" charset="0"/>
              </a:rPr>
              <a:t> </a:t>
            </a:r>
          </a:p>
          <a:p>
            <a:pPr marL="68580" indent="0">
              <a:buNone/>
            </a:pPr>
            <a:endParaRPr lang="el-GR" dirty="0"/>
          </a:p>
        </p:txBody>
      </p:sp>
    </p:spTree>
    <p:extLst>
      <p:ext uri="{BB962C8B-B14F-4D97-AF65-F5344CB8AC3E}">
        <p14:creationId xmlns:p14="http://schemas.microsoft.com/office/powerpoint/2010/main" val="4223153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914400" y="1426464"/>
            <a:ext cx="7474024" cy="4558312"/>
          </a:xfrm>
        </p:spPr>
        <p:txBody>
          <a:bodyPr>
            <a:normAutofit fontScale="25000" lnSpcReduction="20000"/>
          </a:bodyPr>
          <a:lstStyle/>
          <a:p>
            <a:pPr marL="68580" indent="0" algn="just">
              <a:lnSpc>
                <a:spcPct val="115000"/>
              </a:lnSpc>
              <a:spcAft>
                <a:spcPts val="1000"/>
              </a:spcAft>
              <a:buNone/>
            </a:pPr>
            <a:r>
              <a:rPr lang="el-GR" sz="6400" dirty="0">
                <a:effectLst/>
                <a:latin typeface="Calibri" panose="020F0502020204030204" pitchFamily="34" charset="0"/>
                <a:ea typeface="Calibri" panose="020F0502020204030204" pitchFamily="34" charset="0"/>
                <a:cs typeface="Times New Roman" panose="02020603050405020304" pitchFamily="18" charset="0"/>
              </a:rPr>
              <a:t>Το καθεστώς του κανονισμού: </a:t>
            </a:r>
          </a:p>
          <a:p>
            <a:pPr marL="342900" lvl="0" indent="-342900" algn="just">
              <a:lnSpc>
                <a:spcPct val="115000"/>
              </a:lnSpc>
              <a:buFont typeface="Calibri" panose="020F0502020204030204" pitchFamily="34" charset="0"/>
              <a:buChar char="-"/>
            </a:pPr>
            <a:r>
              <a:rPr lang="el-GR" sz="6400" dirty="0">
                <a:effectLst/>
                <a:latin typeface="Calibri" panose="020F0502020204030204" pitchFamily="34" charset="0"/>
                <a:ea typeface="Calibri" panose="020F0502020204030204" pitchFamily="34" charset="0"/>
                <a:cs typeface="Times New Roman" panose="02020603050405020304" pitchFamily="18" charset="0"/>
              </a:rPr>
              <a:t>Αναγνωρίζει την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ιδιαιτερότητα της συμμετοχικής χρηματοδότησης</a:t>
            </a:r>
            <a:r>
              <a:rPr lang="el-GR" sz="6400" dirty="0">
                <a:effectLst/>
                <a:latin typeface="Calibri" panose="020F0502020204030204" pitchFamily="34" charset="0"/>
                <a:ea typeface="Calibri" panose="020F0502020204030204" pitchFamily="34" charset="0"/>
                <a:cs typeface="Times New Roman" panose="02020603050405020304" pitchFamily="18" charset="0"/>
              </a:rPr>
              <a:t> ως δραστηριότητας. </a:t>
            </a:r>
          </a:p>
          <a:p>
            <a:pPr marL="342900" lvl="0" indent="-342900" algn="just">
              <a:lnSpc>
                <a:spcPct val="115000"/>
              </a:lnSpc>
              <a:buFont typeface="Calibri" panose="020F0502020204030204" pitchFamily="34" charset="0"/>
              <a:buChar char="-"/>
            </a:pPr>
            <a:r>
              <a:rPr lang="el-GR" sz="6400" dirty="0">
                <a:effectLst/>
                <a:latin typeface="Calibri" panose="020F0502020204030204" pitchFamily="34" charset="0"/>
                <a:ea typeface="Calibri" panose="020F0502020204030204" pitchFamily="34" charset="0"/>
                <a:cs typeface="Times New Roman" panose="02020603050405020304" pitchFamily="18" charset="0"/>
              </a:rPr>
              <a:t>Θεσπίζει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καθεστώς ειδικής προληπτικής εποπτείας</a:t>
            </a:r>
            <a:r>
              <a:rPr lang="el-GR" sz="6400" dirty="0">
                <a:effectLst/>
                <a:latin typeface="Calibri" panose="020F0502020204030204" pitchFamily="34" charset="0"/>
                <a:ea typeface="Calibri" panose="020F0502020204030204" pitchFamily="34" charset="0"/>
                <a:cs typeface="Times New Roman" panose="02020603050405020304" pitchFamily="18" charset="0"/>
              </a:rPr>
              <a:t> των </a:t>
            </a:r>
            <a:r>
              <a:rPr lang="el-GR" sz="6400" dirty="0" err="1">
                <a:effectLst/>
                <a:latin typeface="Calibri" panose="020F0502020204030204" pitchFamily="34" charset="0"/>
                <a:ea typeface="Calibri" panose="020F0502020204030204" pitchFamily="34" charset="0"/>
                <a:cs typeface="Times New Roman" panose="02020603050405020304" pitchFamily="18" charset="0"/>
              </a:rPr>
              <a:t>παρόχων</a:t>
            </a:r>
            <a:r>
              <a:rPr lang="el-GR" sz="6400"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a:t>
            </a:r>
          </a:p>
          <a:p>
            <a:pPr marL="342900" lvl="0" indent="-342900" algn="just">
              <a:lnSpc>
                <a:spcPct val="115000"/>
              </a:lnSpc>
              <a:buFont typeface="Calibri" panose="020F0502020204030204" pitchFamily="34" charset="0"/>
              <a:buChar char="-"/>
            </a:pPr>
            <a:r>
              <a:rPr lang="el-GR" sz="6400" dirty="0">
                <a:effectLst/>
                <a:latin typeface="Calibri" panose="020F0502020204030204" pitchFamily="34" charset="0"/>
                <a:ea typeface="Calibri" panose="020F0502020204030204" pitchFamily="34" charset="0"/>
                <a:cs typeface="Times New Roman" panose="02020603050405020304" pitchFamily="18" charset="0"/>
              </a:rPr>
              <a:t>Είναι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εναρμονισμένο στο επίπεδο της Ευρωπαϊκής Ένωσης</a:t>
            </a:r>
            <a:r>
              <a:rPr lang="el-GR" sz="6400" dirty="0">
                <a:effectLst/>
                <a:latin typeface="Calibri" panose="020F0502020204030204" pitchFamily="34" charset="0"/>
                <a:ea typeface="Calibri" panose="020F0502020204030204" pitchFamily="34" charset="0"/>
                <a:cs typeface="Times New Roman" panose="02020603050405020304" pitchFamily="18" charset="0"/>
              </a:rPr>
              <a:t>, κατά τρόπο ώστε να εισάγονται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ελάχιστα μέτρα προστασίας</a:t>
            </a:r>
            <a:r>
              <a:rPr lang="el-GR" sz="6400" dirty="0">
                <a:effectLst/>
                <a:latin typeface="Calibri" panose="020F0502020204030204" pitchFamily="34" charset="0"/>
                <a:ea typeface="Calibri" panose="020F0502020204030204" pitchFamily="34" charset="0"/>
                <a:cs typeface="Times New Roman" panose="02020603050405020304" pitchFamily="18" charset="0"/>
              </a:rPr>
              <a:t>  των εμπλεκόμενων συμφερόντων, </a:t>
            </a:r>
          </a:p>
          <a:p>
            <a:pPr marL="571500" indent="0" algn="just">
              <a:lnSpc>
                <a:spcPct val="115000"/>
              </a:lnSpc>
              <a:buNone/>
            </a:pPr>
            <a:r>
              <a:rPr lang="en-US" sz="6400" dirty="0">
                <a:effectLst/>
                <a:latin typeface="Calibri" panose="020F0502020204030204" pitchFamily="34" charset="0"/>
                <a:ea typeface="Calibri" panose="020F0502020204030204" pitchFamily="34" charset="0"/>
                <a:cs typeface="Times New Roman" panose="02020603050405020304" pitchFamily="18" charset="0"/>
              </a:rPr>
              <a:t>	</a:t>
            </a:r>
            <a:r>
              <a:rPr lang="el-GR" sz="6400" dirty="0">
                <a:effectLst/>
                <a:latin typeface="Calibri" panose="020F0502020204030204" pitchFamily="34" charset="0"/>
                <a:ea typeface="Calibri" panose="020F0502020204030204" pitchFamily="34" charset="0"/>
                <a:cs typeface="Times New Roman" panose="02020603050405020304" pitchFamily="18" charset="0"/>
              </a:rPr>
              <a:t>είτε δια μέσου της καθιέρωσης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οργανωτικών απαιτήσεων</a:t>
            </a:r>
            <a:r>
              <a:rPr lang="el-GR" sz="6400" dirty="0">
                <a:effectLst/>
                <a:latin typeface="Calibri" panose="020F0502020204030204" pitchFamily="34" charset="0"/>
                <a:ea typeface="Calibri" panose="020F0502020204030204" pitchFamily="34" charset="0"/>
                <a:cs typeface="Times New Roman" panose="02020603050405020304" pitchFamily="18" charset="0"/>
              </a:rPr>
              <a:t> για τους </a:t>
            </a:r>
            <a:r>
              <a:rPr lang="en-US" sz="6400" dirty="0">
                <a:effectLst/>
                <a:latin typeface="Calibri" panose="020F0502020204030204" pitchFamily="34" charset="0"/>
                <a:ea typeface="Calibri" panose="020F0502020204030204" pitchFamily="34" charset="0"/>
                <a:cs typeface="Times New Roman" panose="02020603050405020304" pitchFamily="18" charset="0"/>
              </a:rPr>
              <a:t>  	</a:t>
            </a:r>
            <a:r>
              <a:rPr lang="el-GR" sz="64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6400" dirty="0">
                <a:effectLst/>
                <a:latin typeface="Calibri" panose="020F0502020204030204" pitchFamily="34" charset="0"/>
                <a:ea typeface="Calibri" panose="020F0502020204030204" pitchFamily="34" charset="0"/>
                <a:cs typeface="Times New Roman" panose="02020603050405020304" pitchFamily="18" charset="0"/>
              </a:rPr>
              <a:t> </a:t>
            </a:r>
          </a:p>
          <a:p>
            <a:pPr marL="571500" indent="0" algn="just">
              <a:lnSpc>
                <a:spcPct val="115000"/>
              </a:lnSpc>
              <a:buNone/>
            </a:pPr>
            <a:r>
              <a:rPr lang="en-US" sz="6400" dirty="0">
                <a:effectLst/>
                <a:latin typeface="Calibri" panose="020F0502020204030204" pitchFamily="34" charset="0"/>
                <a:ea typeface="Calibri" panose="020F0502020204030204" pitchFamily="34" charset="0"/>
                <a:cs typeface="Times New Roman" panose="02020603050405020304" pitchFamily="18" charset="0"/>
              </a:rPr>
              <a:t>	</a:t>
            </a:r>
            <a:r>
              <a:rPr lang="el-GR" sz="6400" dirty="0">
                <a:effectLst/>
                <a:latin typeface="Calibri" panose="020F0502020204030204" pitchFamily="34" charset="0"/>
                <a:ea typeface="Calibri" panose="020F0502020204030204" pitchFamily="34" charset="0"/>
                <a:cs typeface="Times New Roman" panose="02020603050405020304" pitchFamily="18" charset="0"/>
              </a:rPr>
              <a:t>είτε με την πρόβλεψη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ειδικών υποχρεώσεων</a:t>
            </a:r>
            <a:r>
              <a:rPr lang="el-GR" sz="6400" dirty="0">
                <a:effectLst/>
                <a:latin typeface="Calibri" panose="020F0502020204030204" pitchFamily="34" charset="0"/>
                <a:ea typeface="Calibri" panose="020F0502020204030204" pitchFamily="34" charset="0"/>
                <a:cs typeface="Times New Roman" panose="02020603050405020304" pitchFamily="18" charset="0"/>
              </a:rPr>
              <a:t> των </a:t>
            </a:r>
            <a:r>
              <a:rPr lang="el-GR" sz="6400" dirty="0" err="1">
                <a:effectLst/>
                <a:latin typeface="Calibri" panose="020F0502020204030204" pitchFamily="34" charset="0"/>
                <a:ea typeface="Calibri" panose="020F0502020204030204" pitchFamily="34" charset="0"/>
                <a:cs typeface="Times New Roman" panose="02020603050405020304" pitchFamily="18" charset="0"/>
              </a:rPr>
              <a:t>παρόχων</a:t>
            </a:r>
            <a:r>
              <a:rPr lang="el-GR" sz="6400" dirty="0">
                <a:effectLst/>
                <a:latin typeface="Calibri" panose="020F0502020204030204" pitchFamily="34" charset="0"/>
                <a:ea typeface="Calibri" panose="020F0502020204030204" pitchFamily="34" charset="0"/>
                <a:cs typeface="Times New Roman" panose="02020603050405020304" pitchFamily="18" charset="0"/>
              </a:rPr>
              <a:t>, κατά την </a:t>
            </a:r>
            <a:r>
              <a:rPr lang="en-US" sz="6400" dirty="0">
                <a:effectLst/>
                <a:latin typeface="Calibri" panose="020F0502020204030204" pitchFamily="34" charset="0"/>
                <a:ea typeface="Calibri" panose="020F0502020204030204" pitchFamily="34" charset="0"/>
                <a:cs typeface="Times New Roman" panose="02020603050405020304" pitchFamily="18" charset="0"/>
              </a:rPr>
              <a:t>	</a:t>
            </a:r>
            <a:r>
              <a:rPr lang="el-GR" sz="6400" dirty="0">
                <a:effectLst/>
                <a:latin typeface="Calibri" panose="020F0502020204030204" pitchFamily="34" charset="0"/>
                <a:ea typeface="Calibri" panose="020F0502020204030204" pitchFamily="34" charset="0"/>
                <a:cs typeface="Times New Roman" panose="02020603050405020304" pitchFamily="18" charset="0"/>
              </a:rPr>
              <a:t>παροχή των υπηρεσιών τους.  </a:t>
            </a:r>
          </a:p>
          <a:p>
            <a:pPr marL="342900" lvl="0" indent="-342900" algn="just">
              <a:lnSpc>
                <a:spcPct val="115000"/>
              </a:lnSpc>
              <a:spcAft>
                <a:spcPts val="1000"/>
              </a:spcAft>
              <a:buFont typeface="Calibri" panose="020F0502020204030204" pitchFamily="34" charset="0"/>
              <a:buChar char="-"/>
            </a:pPr>
            <a:r>
              <a:rPr lang="el-GR" sz="6400" dirty="0">
                <a:effectLst/>
                <a:latin typeface="Calibri" panose="020F0502020204030204" pitchFamily="34" charset="0"/>
                <a:ea typeface="Calibri" panose="020F0502020204030204" pitchFamily="34" charset="0"/>
                <a:cs typeface="Times New Roman" panose="02020603050405020304" pitchFamily="18" charset="0"/>
              </a:rPr>
              <a:t>Η διασυνοριακή παροχή υπηρεσιών προϋποθέτει τη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χορήγηση ειδικής</a:t>
            </a:r>
            <a:r>
              <a:rPr lang="el-GR" sz="6400" dirty="0">
                <a:effectLst/>
                <a:latin typeface="Calibri" panose="020F0502020204030204" pitchFamily="34" charset="0"/>
                <a:ea typeface="Calibri" panose="020F0502020204030204" pitchFamily="34" charset="0"/>
                <a:cs typeface="Times New Roman" panose="02020603050405020304" pitchFamily="18" charset="0"/>
              </a:rPr>
              <a:t> προς τούτο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άδειας</a:t>
            </a:r>
            <a:r>
              <a:rPr lang="el-GR" sz="6400" dirty="0">
                <a:effectLst/>
                <a:latin typeface="Calibri" panose="020F0502020204030204" pitchFamily="34" charset="0"/>
                <a:ea typeface="Calibri" panose="020F0502020204030204" pitchFamily="34" charset="0"/>
                <a:cs typeface="Times New Roman" panose="02020603050405020304" pitchFamily="18" charset="0"/>
              </a:rPr>
              <a:t>, η οποία </a:t>
            </a:r>
            <a:r>
              <a:rPr lang="el-GR" sz="6400" b="1" dirty="0">
                <a:effectLst/>
                <a:latin typeface="Calibri" panose="020F0502020204030204" pitchFamily="34" charset="0"/>
                <a:ea typeface="Calibri" panose="020F0502020204030204" pitchFamily="34" charset="0"/>
                <a:cs typeface="Times New Roman" panose="02020603050405020304" pitchFamily="18" charset="0"/>
              </a:rPr>
              <a:t>λειτουργεί ως διαβατήριο</a:t>
            </a:r>
            <a:r>
              <a:rPr lang="el-GR" sz="6400" dirty="0">
                <a:effectLst/>
                <a:latin typeface="Calibri" panose="020F0502020204030204" pitchFamily="34" charset="0"/>
                <a:ea typeface="Calibri" panose="020F0502020204030204" pitchFamily="34" charset="0"/>
                <a:cs typeface="Times New Roman" panose="02020603050405020304" pitchFamily="18" charset="0"/>
              </a:rPr>
              <a:t>, με ισχύ εντός της Ευρωπαϊκής Ένωσης.</a:t>
            </a:r>
          </a:p>
          <a:p>
            <a:pPr marL="68580" indent="0" algn="just">
              <a:lnSpc>
                <a:spcPct val="115000"/>
              </a:lnSpc>
              <a:spcAft>
                <a:spcPts val="1000"/>
              </a:spcAft>
              <a:buNone/>
            </a:pPr>
            <a:br>
              <a:rPr lang="el-GR" sz="6400" dirty="0">
                <a:effectLst/>
                <a:latin typeface="Calibri" panose="020F0502020204030204" pitchFamily="34" charset="0"/>
                <a:ea typeface="Calibri" panose="020F0502020204030204" pitchFamily="34" charset="0"/>
                <a:cs typeface="Times New Roman" panose="02020603050405020304" pitchFamily="18" charset="0"/>
              </a:rPr>
            </a:br>
            <a:r>
              <a:rPr lang="el-GR" sz="64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2600" dirty="0">
              <a:latin typeface="Calibri" pitchFamily="34" charset="0"/>
            </a:endParaRPr>
          </a:p>
          <a:p>
            <a:pPr algn="just">
              <a:buNone/>
            </a:pPr>
            <a:r>
              <a:rPr lang="en-US" sz="6200" dirty="0">
                <a:latin typeface="Calibri" pitchFamily="34" charset="0"/>
              </a:rPr>
              <a:t>	</a:t>
            </a:r>
            <a:r>
              <a:rPr lang="en-US" sz="8000" dirty="0">
                <a:latin typeface="Calibri" pitchFamily="34" charset="0"/>
              </a:rPr>
              <a:t> </a:t>
            </a:r>
            <a:endParaRPr lang="el-GR" sz="8000" dirty="0">
              <a:latin typeface="Calibri" pitchFamily="34" charset="0"/>
            </a:endParaRPr>
          </a:p>
          <a:p>
            <a:pPr algn="just">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914400" y="1556792"/>
            <a:ext cx="7402016" cy="4798768"/>
          </a:xfrm>
        </p:spPr>
        <p:txBody>
          <a:bodyPr>
            <a:noAutofit/>
          </a:bodyPr>
          <a:lstStyle/>
          <a:p>
            <a:pPr marL="68580" indent="0" algn="just">
              <a:lnSpc>
                <a:spcPct val="115000"/>
              </a:lnSpc>
              <a:spcAft>
                <a:spcPts val="1000"/>
              </a:spcAft>
              <a:buNone/>
            </a:pPr>
            <a:r>
              <a:rPr lang="en-US" sz="1400" dirty="0">
                <a:latin typeface="Calibri" panose="020F0502020204030204" pitchFamily="34" charset="0"/>
                <a:cs typeface="Calibri" panose="020F0502020204030204" pitchFamily="34" charset="0"/>
              </a:rPr>
              <a:t>O </a:t>
            </a:r>
            <a:r>
              <a:rPr lang="el-GR" sz="1400" dirty="0">
                <a:effectLst/>
                <a:latin typeface="Calibri" panose="020F0502020204030204" pitchFamily="34" charset="0"/>
                <a:ea typeface="Calibri" panose="020F0502020204030204" pitchFamily="34" charset="0"/>
                <a:cs typeface="Times New Roman" panose="02020603050405020304" pitchFamily="18" charset="0"/>
              </a:rPr>
              <a:t>κανονισμός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διακρίνει την πλατφόρμα από τον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πάροχο</a:t>
            </a:r>
            <a:r>
              <a:rPr lang="el-GR" sz="1400"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Η πλατφόρμα συνιστά «διαδικτυακό πληροφοριακό σύστημα, </a:t>
            </a:r>
            <a:r>
              <a:rPr lang="el-GR" sz="1400" dirty="0" err="1">
                <a:effectLst/>
                <a:latin typeface="Calibri" panose="020F0502020204030204" pitchFamily="34" charset="0"/>
                <a:ea typeface="Calibri" panose="020F0502020204030204" pitchFamily="34" charset="0"/>
                <a:cs typeface="Times New Roman" panose="02020603050405020304" pitchFamily="18" charset="0"/>
              </a:rPr>
              <a:t>προσβάσιμο</a:t>
            </a:r>
            <a:r>
              <a:rPr lang="el-GR" sz="1400" dirty="0">
                <a:effectLst/>
                <a:latin typeface="Calibri" panose="020F0502020204030204" pitchFamily="34" charset="0"/>
                <a:ea typeface="Calibri" panose="020F0502020204030204" pitchFamily="34" charset="0"/>
                <a:cs typeface="Times New Roman" panose="02020603050405020304" pitchFamily="18" charset="0"/>
              </a:rPr>
              <a:t> στο κοινό».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Ο </a:t>
            </a:r>
            <a:r>
              <a:rPr lang="el-GR" sz="14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1400" dirty="0">
                <a:effectLst/>
                <a:latin typeface="Calibri" panose="020F0502020204030204" pitchFamily="34" charset="0"/>
                <a:ea typeface="Calibri" panose="020F0502020204030204" pitchFamily="34" charset="0"/>
                <a:cs typeface="Times New Roman" panose="02020603050405020304" pitchFamily="18" charset="0"/>
              </a:rPr>
              <a:t> υπηρεσιών εκφράζει τον φορέα, ο οποίος </a:t>
            </a:r>
          </a:p>
          <a:p>
            <a:pPr marL="457200" indent="0" algn="just">
              <a:lnSpc>
                <a:spcPct val="115000"/>
              </a:lnSpc>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l-GR" sz="1400" dirty="0">
                <a:effectLst/>
                <a:latin typeface="Calibri" panose="020F0502020204030204" pitchFamily="34" charset="0"/>
                <a:ea typeface="Calibri" panose="020F0502020204030204" pitchFamily="34" charset="0"/>
                <a:cs typeface="Times New Roman" panose="02020603050405020304" pitchFamily="18" charset="0"/>
              </a:rPr>
              <a:t>λειτουργεί ως νομικό πρόσωπο και </a:t>
            </a:r>
          </a:p>
          <a:p>
            <a:pPr marL="571500" indent="0" algn="just">
              <a:lnSpc>
                <a:spcPct val="115000"/>
              </a:lnSpc>
              <a:spcAft>
                <a:spcPts val="10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l-GR" sz="1400" dirty="0">
                <a:effectLst/>
                <a:latin typeface="Calibri" panose="020F0502020204030204" pitchFamily="34" charset="0"/>
                <a:ea typeface="Calibri" panose="020F0502020204030204" pitchFamily="34" charset="0"/>
                <a:cs typeface="Times New Roman" panose="02020603050405020304" pitchFamily="18" charset="0"/>
              </a:rPr>
              <a:t>διαχειρίζεται αυτό το σύστημα, παρέχοντας υπηρεσίες συμμετοχικής </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l-GR" sz="1400" dirty="0">
                <a:effectLst/>
                <a:latin typeface="Calibri" panose="020F0502020204030204" pitchFamily="34" charset="0"/>
                <a:ea typeface="Calibri" panose="020F0502020204030204" pitchFamily="34" charset="0"/>
                <a:cs typeface="Times New Roman" panose="02020603050405020304" pitchFamily="18" charset="0"/>
              </a:rPr>
              <a:t>χρηματοδότησης, δια μέσου της πλατφόρμας. </a:t>
            </a:r>
          </a:p>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Η διαχείριση της πλατφόρμας</a:t>
            </a:r>
            <a:r>
              <a:rPr lang="el-GR" sz="1400" dirty="0">
                <a:effectLst/>
                <a:latin typeface="Calibri" panose="020F0502020204030204" pitchFamily="34" charset="0"/>
                <a:ea typeface="Calibri" panose="020F0502020204030204" pitchFamily="34" charset="0"/>
                <a:cs typeface="Times New Roman" panose="02020603050405020304" pitchFamily="18" charset="0"/>
              </a:rPr>
              <a:t>, με την έννοια της οργάνωσής της και της διασφάλισης της απρόσκοπτης και αποτελεσματικής λειτουργίας της, </a:t>
            </a: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δεν συνιστά υπηρεσία συμμετοχικής χρηματοδότησης </a:t>
            </a:r>
            <a:r>
              <a:rPr lang="el-GR" sz="1400" dirty="0">
                <a:effectLst/>
                <a:latin typeface="Calibri" panose="020F0502020204030204" pitchFamily="34" charset="0"/>
                <a:ea typeface="Calibri" panose="020F0502020204030204" pitchFamily="34" charset="0"/>
                <a:cs typeface="Times New Roman" panose="02020603050405020304" pitchFamily="18" charset="0"/>
              </a:rPr>
              <a:t>κατά την έννοια του κανονισμού και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δεν καλύπτεται από το σύστημα κανόνων που εισάγει.  </a:t>
            </a:r>
          </a:p>
          <a:p>
            <a:pPr marL="68580" indent="0" algn="just">
              <a:lnSpc>
                <a:spcPct val="115000"/>
              </a:lnSpc>
              <a:spcAft>
                <a:spcPts val="1000"/>
              </a:spcAft>
              <a:buNone/>
            </a:pPr>
            <a:br>
              <a:rPr lang="el-GR" sz="1400" dirty="0">
                <a:effectLst/>
                <a:latin typeface="Calibri" panose="020F0502020204030204" pitchFamily="34" charset="0"/>
                <a:ea typeface="Calibri" panose="020F0502020204030204" pitchFamily="34" charset="0"/>
                <a:cs typeface="Times New Roman" panose="02020603050405020304" pitchFamily="18" charset="0"/>
              </a:rPr>
            </a:b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1400" dirty="0">
              <a:latin typeface="Calibri" pitchFamily="34" charset="0"/>
            </a:endParaRPr>
          </a:p>
          <a:p>
            <a:pPr algn="just">
              <a:buNone/>
            </a:pPr>
            <a:r>
              <a:rPr lang="en-US" sz="1400" dirty="0">
                <a:latin typeface="Calibri" pitchFamily="34" charset="0"/>
              </a:rPr>
              <a:t>		</a:t>
            </a:r>
            <a:endParaRPr lang="el-GR" sz="1400" dirty="0">
              <a:latin typeface="Calibri" pitchFamily="34" charset="0"/>
            </a:endParaRPr>
          </a:p>
          <a:p>
            <a:pPr algn="just">
              <a:buNone/>
            </a:pPr>
            <a:endParaRPr lang="el-G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a:bodyPr>
          <a:lstStyle/>
          <a:p>
            <a:pPr algn="ct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683568" y="620688"/>
            <a:ext cx="7920880" cy="5976664"/>
          </a:xfrm>
        </p:spPr>
        <p:txBody>
          <a:bodyPr>
            <a:normAutofit fontScale="25000" lnSpcReduction="20000"/>
          </a:bodyPr>
          <a:lstStyle/>
          <a:p>
            <a:pPr marL="68580" indent="0" algn="just">
              <a:buNone/>
            </a:pPr>
            <a:r>
              <a:rPr lang="en-US" sz="2000" dirty="0"/>
              <a:t> </a:t>
            </a:r>
            <a:endParaRPr lang="el-GR" sz="8000" dirty="0">
              <a:latin typeface="Calibri" pitchFamily="34" charset="0"/>
            </a:endParaRP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Ο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κανονισμός εφαρμόζεται στη συμμετοχική χρηματοδότηση με οικονομική ανταμοιβή</a:t>
            </a:r>
            <a:r>
              <a:rPr lang="el-GR" sz="5600" dirty="0">
                <a:effectLst/>
                <a:latin typeface="Calibri" panose="020F0502020204030204" pitchFamily="34" charset="0"/>
                <a:ea typeface="Calibri" panose="020F0502020204030204" pitchFamily="34" charset="0"/>
                <a:cs typeface="Times New Roman" panose="02020603050405020304" pitchFamily="18" charset="0"/>
              </a:rPr>
              <a:t>, δηλαδή</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στη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συμμετοχική επένδυση</a:t>
            </a:r>
            <a:r>
              <a:rPr lang="el-GR" sz="5600" dirty="0">
                <a:effectLst/>
                <a:latin typeface="Calibri" panose="020F0502020204030204" pitchFamily="34" charset="0"/>
                <a:ea typeface="Calibri" panose="020F0502020204030204" pitchFamily="34" charset="0"/>
                <a:cs typeface="Times New Roman" panose="02020603050405020304" pitchFamily="18" charset="0"/>
              </a:rPr>
              <a:t> και </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στη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συμμετοχική χρηματοδότηση δια μέσου έντοκων δανείων</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Αυτές οι περιπτώσεις </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παρουσιάζουν κοινά χαρακτηριστικά, </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ενώ οι δραστηριότητες που ασκούν οι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πάροχοι</a:t>
            </a:r>
            <a:r>
              <a:rPr lang="el-GR" sz="5600" dirty="0">
                <a:effectLst/>
                <a:latin typeface="Calibri" panose="020F0502020204030204" pitchFamily="34" charset="0"/>
                <a:ea typeface="Calibri" panose="020F0502020204030204" pitchFamily="34" charset="0"/>
                <a:cs typeface="Times New Roman" panose="02020603050405020304" pitchFamily="18" charset="0"/>
              </a:rPr>
              <a:t>, είναι παρόμοιες, απευθύνονται δε, πρακτικά, στην ίδια πελατεία.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Παραμένει δηλαδή εκτός του πεδίου εφαρμογής του κανονισμού η συμμετοχική χρηματοδότηση </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δια μέσου δωρεάς, με ή χωρίς αντάλλαγμα, ή </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δια μέσου άτοκων δανείων. </a:t>
            </a:r>
          </a:p>
          <a:p>
            <a:pPr marL="68580" indent="0" algn="just">
              <a:lnSpc>
                <a:spcPct val="115000"/>
              </a:lnSpc>
              <a:spcAft>
                <a:spcPts val="1000"/>
              </a:spcAft>
              <a:buNone/>
            </a:pPr>
            <a:r>
              <a:rPr lang="el-GR" sz="5600" b="1" dirty="0">
                <a:effectLst/>
                <a:latin typeface="Calibri" panose="020F0502020204030204" pitchFamily="34" charset="0"/>
                <a:ea typeface="Calibri" panose="020F0502020204030204" pitchFamily="34" charset="0"/>
                <a:cs typeface="Times New Roman" panose="02020603050405020304" pitchFamily="18" charset="0"/>
              </a:rPr>
              <a:t>Δεν επιτρέπεται</a:t>
            </a:r>
            <a:r>
              <a:rPr lang="el-GR" sz="5600" dirty="0">
                <a:effectLst/>
                <a:latin typeface="Calibri" panose="020F0502020204030204" pitchFamily="34" charset="0"/>
                <a:ea typeface="Calibri" panose="020F0502020204030204" pitchFamily="34" charset="0"/>
                <a:cs typeface="Times New Roman" panose="02020603050405020304" pitchFamily="18" charset="0"/>
              </a:rPr>
              <a:t> όμως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η συνδυαστική εφαρμογή εθνικού ή άλλου καθεστώτος </a:t>
            </a:r>
            <a:r>
              <a:rPr lang="el-GR" sz="5600" dirty="0">
                <a:effectLst/>
                <a:latin typeface="Calibri" panose="020F0502020204030204" pitchFamily="34" charset="0"/>
                <a:ea typeface="Calibri" panose="020F0502020204030204" pitchFamily="34" charset="0"/>
                <a:cs typeface="Times New Roman" panose="02020603050405020304" pitchFamily="18" charset="0"/>
              </a:rPr>
              <a:t>για την παροχή υπηρεσιών στον τομέα της συμμετοχικής χρηματοδότησης με οικονομική ανταμοιβή,</a:t>
            </a:r>
            <a:r>
              <a:rPr lang="el-GR" sz="5600" b="1" dirty="0">
                <a:effectLst/>
                <a:latin typeface="Calibri" panose="020F0502020204030204" pitchFamily="34" charset="0"/>
                <a:ea typeface="Calibri" panose="020F0502020204030204" pitchFamily="34" charset="0"/>
                <a:cs typeface="Times New Roman" panose="02020603050405020304" pitchFamily="18" charset="0"/>
              </a:rPr>
              <a:t> με εκείνο του κανονισμού</a:t>
            </a:r>
            <a:r>
              <a:rPr lang="el-GR" sz="5600" dirty="0">
                <a:effectLst/>
                <a:latin typeface="Calibri" panose="020F0502020204030204" pitchFamily="34" charset="0"/>
                <a:ea typeface="Calibri" panose="020F0502020204030204" pitchFamily="34" charset="0"/>
                <a:cs typeface="Times New Roman" panose="02020603050405020304" pitchFamily="18" charset="0"/>
              </a:rPr>
              <a:t>.</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Παράλληλα: </a:t>
            </a:r>
          </a:p>
          <a:p>
            <a:pPr marL="342900" lvl="0" indent="-342900" algn="just">
              <a:lnSpc>
                <a:spcPct val="115000"/>
              </a:lnSpc>
              <a:buFont typeface="Calibri" panose="020F0502020204030204" pitchFamily="34" charset="0"/>
              <a:buChar char="-"/>
            </a:pPr>
            <a:r>
              <a:rPr lang="el-GR" sz="5600" b="1" dirty="0">
                <a:effectLst/>
                <a:latin typeface="Calibri" panose="020F0502020204030204" pitchFamily="34" charset="0"/>
                <a:ea typeface="Calibri" panose="020F0502020204030204" pitchFamily="34" charset="0"/>
                <a:cs typeface="Times New Roman" panose="02020603050405020304" pitchFamily="18" charset="0"/>
              </a:rPr>
              <a:t>Τροποποιείται η </a:t>
            </a:r>
            <a:r>
              <a:rPr lang="en-US" sz="5600" b="1" dirty="0">
                <a:effectLst/>
                <a:latin typeface="Calibri" panose="020F0502020204030204" pitchFamily="34" charset="0"/>
                <a:ea typeface="Calibri" panose="020F0502020204030204" pitchFamily="34" charset="0"/>
                <a:cs typeface="Times New Roman" panose="02020603050405020304" pitchFamily="18" charset="0"/>
              </a:rPr>
              <a:t>MiFID</a:t>
            </a:r>
            <a:r>
              <a:rPr lang="el-GR" sz="5600" dirty="0">
                <a:effectLst/>
                <a:latin typeface="Calibri" panose="020F0502020204030204" pitchFamily="34" charset="0"/>
                <a:ea typeface="Calibri" panose="020F0502020204030204" pitchFamily="34" charset="0"/>
                <a:cs typeface="Times New Roman" panose="02020603050405020304" pitchFamily="18" charset="0"/>
              </a:rPr>
              <a:t>, κατά τρόπο ώστε οι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πάροχοι</a:t>
            </a:r>
            <a:r>
              <a:rPr lang="el-GR" sz="5600" dirty="0">
                <a:effectLst/>
                <a:latin typeface="Calibri" panose="020F0502020204030204" pitchFamily="34" charset="0"/>
                <a:ea typeface="Calibri" panose="020F0502020204030204" pitchFamily="34" charset="0"/>
                <a:cs typeface="Times New Roman" panose="02020603050405020304" pitchFamily="18" charset="0"/>
              </a:rPr>
              <a:t> διασυνοριακών υπηρεσιών συμμετοχικής χρηματοδότησης να εξαιρούνται από το πεδίο εφαρμογής αυτής της οδηγίας. </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Αντίθετα,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η </a:t>
            </a:r>
            <a:r>
              <a:rPr lang="en-US" sz="5600" b="1" dirty="0">
                <a:effectLst/>
                <a:latin typeface="Calibri" panose="020F0502020204030204" pitchFamily="34" charset="0"/>
                <a:ea typeface="Calibri" panose="020F0502020204030204" pitchFamily="34" charset="0"/>
                <a:cs typeface="Times New Roman" panose="02020603050405020304" pitchFamily="18" charset="0"/>
              </a:rPr>
              <a:t>MiFID</a:t>
            </a:r>
            <a:r>
              <a:rPr lang="el-GR" sz="5600" b="1" dirty="0">
                <a:effectLst/>
                <a:latin typeface="Calibri" panose="020F0502020204030204" pitchFamily="34" charset="0"/>
                <a:ea typeface="Calibri" panose="020F0502020204030204" pitchFamily="34" charset="0"/>
                <a:cs typeface="Times New Roman" panose="02020603050405020304" pitchFamily="18" charset="0"/>
              </a:rPr>
              <a:t> θα εφαρμόζεται για την παροχή τέτοιων υπηρεσιών σε εθνικό επίπεδο</a:t>
            </a:r>
            <a:r>
              <a:rPr lang="el-GR" sz="5600" dirty="0">
                <a:effectLst/>
                <a:latin typeface="Calibri" panose="020F0502020204030204" pitchFamily="34" charset="0"/>
                <a:ea typeface="Calibri" panose="020F0502020204030204" pitchFamily="34" charset="0"/>
                <a:cs typeface="Times New Roman" panose="02020603050405020304" pitchFamily="18" charset="0"/>
              </a:rPr>
              <a:t>, κατ’ επιλογή της νομοθεσίας του κράτους μέλους. </a:t>
            </a:r>
          </a:p>
          <a:p>
            <a:pPr marL="68580" indent="0" algn="just">
              <a:lnSpc>
                <a:spcPct val="115000"/>
              </a:lnSpc>
              <a:spcAft>
                <a:spcPts val="1000"/>
              </a:spcAft>
              <a:buNone/>
            </a:pPr>
            <a:br>
              <a:rPr lang="el-GR" sz="5600" dirty="0">
                <a:effectLst/>
                <a:latin typeface="Calibri" panose="020F0502020204030204" pitchFamily="34" charset="0"/>
                <a:ea typeface="Calibri" panose="020F0502020204030204" pitchFamily="34" charset="0"/>
                <a:cs typeface="Times New Roman" panose="02020603050405020304" pitchFamily="18" charset="0"/>
              </a:rPr>
            </a:b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r>
              <a:rPr lang="en-US" sz="5600" b="1" dirty="0">
                <a:latin typeface="Calibri" pitchFamily="34" charset="0"/>
              </a:rPr>
              <a:t>		</a:t>
            </a:r>
            <a:br>
              <a:rPr lang="el-GR" sz="8000" dirty="0">
                <a:latin typeface="Calibri" pitchFamily="34" charset="0"/>
              </a:rPr>
            </a:br>
            <a:r>
              <a:rPr lang="el-GR" sz="8000" dirty="0">
                <a:latin typeface="Calibri"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42852"/>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683568" y="836712"/>
            <a:ext cx="7848872" cy="5544616"/>
          </a:xfrm>
        </p:spPr>
        <p:txBody>
          <a:bodyPr>
            <a:normAutofit fontScale="25000" lnSpcReduction="20000"/>
          </a:bodyPr>
          <a:lstStyle/>
          <a:p>
            <a:pPr marL="68580" indent="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Από δογματικής άποψης, αυτό το αποτέλεσμα φανερώνει μία έλλειψη συνέπειας: </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Εφόσον πρόκειται για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παροχή υπηρεσιών συμμετοχικής χρηματοδότησης σε εθνικό επίπεδο</a:t>
            </a:r>
            <a:r>
              <a:rPr lang="el-GR" sz="5600" dirty="0">
                <a:effectLst/>
                <a:latin typeface="Calibri" panose="020F0502020204030204" pitchFamily="34" charset="0"/>
                <a:ea typeface="Calibri" panose="020F0502020204030204" pitchFamily="34" charset="0"/>
                <a:cs typeface="Times New Roman" panose="02020603050405020304" pitchFamily="18" charset="0"/>
              </a:rPr>
              <a:t>, αυτή θα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μπορεί να χαρακτηρίζεται ως παροχή επενδυτικών υπηρεσιών</a:t>
            </a:r>
            <a:r>
              <a:rPr lang="el-GR" sz="56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Εφόσον πρόκειται για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διασυνοριακή παροχή υπηρεσιών συμμετοχικής χρηματοδότησης</a:t>
            </a:r>
            <a:r>
              <a:rPr lang="el-GR" sz="5600" dirty="0">
                <a:effectLst/>
                <a:latin typeface="Calibri" panose="020F0502020204030204" pitchFamily="34" charset="0"/>
                <a:ea typeface="Calibri" panose="020F0502020204030204" pitchFamily="34" charset="0"/>
                <a:cs typeface="Times New Roman" panose="02020603050405020304" pitchFamily="18" charset="0"/>
              </a:rPr>
              <a:t>, αυτή </a:t>
            </a:r>
            <a:r>
              <a:rPr lang="el-GR" sz="5600" b="1" dirty="0">
                <a:effectLst/>
                <a:latin typeface="Calibri" panose="020F0502020204030204" pitchFamily="34" charset="0"/>
                <a:ea typeface="Calibri" panose="020F0502020204030204" pitchFamily="34" charset="0"/>
                <a:cs typeface="Times New Roman" panose="02020603050405020304" pitchFamily="18" charset="0"/>
              </a:rPr>
              <a:t>χαρακτηρίζεται ως παροχή ειδικών υπηρεσιών</a:t>
            </a: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Επομένως, στο έδαφος του ίδιου κράτους μέλους, εφόσον συντρέχει περίπτωση,</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Οι εγχώριοι φορείς θα χαρακτηρίζονται ως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πάροχοι</a:t>
            </a:r>
            <a:r>
              <a:rPr lang="el-GR" sz="5600" dirty="0">
                <a:effectLst/>
                <a:latin typeface="Calibri" panose="020F0502020204030204" pitchFamily="34" charset="0"/>
                <a:ea typeface="Calibri" panose="020F0502020204030204" pitchFamily="34" charset="0"/>
                <a:cs typeface="Times New Roman" panose="02020603050405020304" pitchFamily="18" charset="0"/>
              </a:rPr>
              <a:t> επενδυτικών υπηρεσιών, ενώ</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Οι φορείς άλλου κράτους μέλους θα χαρακτηρίζονται ως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πάροχοι</a:t>
            </a:r>
            <a:r>
              <a:rPr lang="el-GR" sz="5600" dirty="0">
                <a:effectLst/>
                <a:latin typeface="Calibri" panose="020F0502020204030204" pitchFamily="34" charset="0"/>
                <a:ea typeface="Calibri" panose="020F0502020204030204" pitchFamily="34" charset="0"/>
                <a:cs typeface="Times New Roman" panose="02020603050405020304" pitchFamily="18" charset="0"/>
              </a:rPr>
              <a:t> ειδικών υπηρεσιών. </a:t>
            </a:r>
          </a:p>
          <a:p>
            <a:pPr marL="68580" indent="0" algn="just">
              <a:lnSpc>
                <a:spcPct val="115000"/>
              </a:lnSpc>
              <a:spcAft>
                <a:spcPts val="1000"/>
              </a:spcAft>
              <a:buNone/>
            </a:pPr>
            <a:r>
              <a:rPr lang="el-GR" sz="5600" dirty="0">
                <a:effectLst/>
                <a:latin typeface="Calibri" panose="020F0502020204030204" pitchFamily="34" charset="0"/>
                <a:ea typeface="Calibri" panose="020F0502020204030204" pitchFamily="34" charset="0"/>
                <a:cs typeface="Times New Roman" panose="02020603050405020304" pitchFamily="18" charset="0"/>
              </a:rPr>
              <a:t>Καθένας δε από αυτούς θα υπόκειται σε διαφορετικό καθεστώς, με το ένα να ενδέχεται να είναι αυστηρότερο από το άλλο.  </a:t>
            </a:r>
          </a:p>
          <a:p>
            <a:pPr marL="68580" indent="0" algn="just">
              <a:lnSpc>
                <a:spcPct val="115000"/>
              </a:lnSpc>
              <a:spcAft>
                <a:spcPts val="1000"/>
              </a:spcAft>
              <a:buNone/>
            </a:pPr>
            <a:r>
              <a:rPr lang="el-GR" sz="5600" b="1" dirty="0">
                <a:effectLst/>
                <a:latin typeface="Calibri" panose="020F0502020204030204" pitchFamily="34" charset="0"/>
                <a:ea typeface="Calibri" panose="020F0502020204030204" pitchFamily="34" charset="0"/>
                <a:cs typeface="Times New Roman" panose="02020603050405020304" pitchFamily="18" charset="0"/>
              </a:rPr>
              <a:t>Η έναρξη εφαρμογής του κανονισμού ευθυγραμμίζεται με την εφαρμογή των εθνικών κανόνων, με τους οποίους θα ενσωματωθεί στις εθνικές νομοθεσίες η οδηγία 2020/1504</a:t>
            </a:r>
            <a:r>
              <a:rPr lang="el-GR" sz="5600" dirty="0">
                <a:effectLst/>
                <a:latin typeface="Calibri" panose="020F0502020204030204" pitchFamily="34" charset="0"/>
                <a:ea typeface="Calibri" panose="020F0502020204030204" pitchFamily="34" charset="0"/>
                <a:cs typeface="Times New Roman" panose="02020603050405020304" pitchFamily="18" charset="0"/>
              </a:rPr>
              <a:t>, η οποία </a:t>
            </a:r>
          </a:p>
          <a:p>
            <a:pPr marL="342900" lvl="0" indent="-342900" algn="just">
              <a:lnSpc>
                <a:spcPct val="115000"/>
              </a:lnSpc>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υιοθετήθηκε την ίδια ημερομηνία με τον κανονισμό και </a:t>
            </a:r>
          </a:p>
          <a:p>
            <a:pPr marL="342900" lvl="0" indent="-342900" algn="just">
              <a:lnSpc>
                <a:spcPct val="115000"/>
              </a:lnSpc>
              <a:spcAft>
                <a:spcPts val="1000"/>
              </a:spcAft>
              <a:buFont typeface="Calibri" panose="020F0502020204030204" pitchFamily="34" charset="0"/>
              <a:buChar char="-"/>
            </a:pPr>
            <a:r>
              <a:rPr lang="el-GR" sz="5600" dirty="0">
                <a:effectLst/>
                <a:latin typeface="Calibri" panose="020F0502020204030204" pitchFamily="34" charset="0"/>
                <a:ea typeface="Calibri" panose="020F0502020204030204" pitchFamily="34" charset="0"/>
                <a:cs typeface="Times New Roman" panose="02020603050405020304" pitchFamily="18" charset="0"/>
              </a:rPr>
              <a:t>εξαιρεί από την εφαρμογή της </a:t>
            </a:r>
            <a:r>
              <a:rPr lang="en-US" sz="5600" dirty="0">
                <a:effectLst/>
                <a:latin typeface="Calibri" panose="020F0502020204030204" pitchFamily="34" charset="0"/>
                <a:ea typeface="Calibri" panose="020F0502020204030204" pitchFamily="34" charset="0"/>
                <a:cs typeface="Times New Roman" panose="02020603050405020304" pitchFamily="18" charset="0"/>
              </a:rPr>
              <a:t>MiFID</a:t>
            </a:r>
            <a:r>
              <a:rPr lang="el-GR" sz="5600" dirty="0">
                <a:effectLst/>
                <a:latin typeface="Calibri" panose="020F0502020204030204" pitchFamily="34" charset="0"/>
                <a:ea typeface="Calibri" panose="020F0502020204030204" pitchFamily="34" charset="0"/>
                <a:cs typeface="Times New Roman" panose="02020603050405020304" pitchFamily="18" charset="0"/>
              </a:rPr>
              <a:t> τους </a:t>
            </a:r>
            <a:r>
              <a:rPr lang="el-GR" sz="5600" dirty="0" err="1">
                <a:effectLst/>
                <a:latin typeface="Calibri" panose="020F0502020204030204" pitchFamily="34" charset="0"/>
                <a:ea typeface="Calibri" panose="020F0502020204030204" pitchFamily="34" charset="0"/>
                <a:cs typeface="Times New Roman" panose="02020603050405020304" pitchFamily="18" charset="0"/>
              </a:rPr>
              <a:t>παρόχους</a:t>
            </a:r>
            <a:r>
              <a:rPr lang="el-GR" sz="5600" dirty="0">
                <a:effectLst/>
                <a:latin typeface="Calibri" panose="020F0502020204030204" pitchFamily="34" charset="0"/>
                <a:ea typeface="Calibri" panose="020F0502020204030204" pitchFamily="34" charset="0"/>
                <a:cs typeface="Times New Roman" panose="02020603050405020304" pitchFamily="18" charset="0"/>
              </a:rPr>
              <a:t> υπηρεσιών συμμετοχικής χρηματοδότησης αυτού του κανονισμού. </a:t>
            </a:r>
            <a:r>
              <a:rPr lang="en-US" sz="5600" dirty="0">
                <a:effectLst/>
                <a:latin typeface="Calibri" panose="020F0502020204030204" pitchFamily="34" charset="0"/>
                <a:ea typeface="Calibri" panose="020F0502020204030204" pitchFamily="34" charset="0"/>
                <a:cs typeface="Times New Roman" panose="02020603050405020304" pitchFamily="18" charset="0"/>
              </a:rPr>
              <a:t> </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68580" indent="0" algn="just">
              <a:lnSpc>
                <a:spcPct val="115000"/>
              </a:lnSpc>
              <a:spcAft>
                <a:spcPts val="1000"/>
              </a:spcAft>
              <a:buNone/>
            </a:pPr>
            <a:br>
              <a:rPr lang="el-GR" sz="5600" dirty="0">
                <a:effectLst/>
                <a:latin typeface="Calibri" panose="020F0502020204030204" pitchFamily="34" charset="0"/>
                <a:ea typeface="Calibri" panose="020F0502020204030204" pitchFamily="34" charset="0"/>
                <a:cs typeface="Times New Roman" panose="02020603050405020304" pitchFamily="18" charset="0"/>
              </a:rPr>
            </a:br>
            <a:r>
              <a:rPr lang="el-GR" sz="56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buNone/>
            </a:pPr>
            <a:endParaRPr lang="en-US" sz="5600" dirty="0">
              <a:latin typeface="Calibri" pitchFamily="34" charset="0"/>
            </a:endParaRPr>
          </a:p>
          <a:p>
            <a:pPr algn="just"/>
            <a:endParaRPr lang="en-US" sz="8000" dirty="0">
              <a:latin typeface="Calibri" pitchFamily="34" charset="0"/>
            </a:endParaRPr>
          </a:p>
          <a:p>
            <a:pPr algn="just">
              <a:buNone/>
            </a:pPr>
            <a:r>
              <a:rPr lang="en-US" sz="8000" dirty="0">
                <a:latin typeface="Calibri" pitchFamily="34" charset="0"/>
              </a:rPr>
              <a:t>	</a:t>
            </a:r>
            <a:r>
              <a:rPr lang="el-GR" sz="8000" dirty="0">
                <a:latin typeface="Calibri" pitchFamily="34" charset="0"/>
              </a:rPr>
              <a:t>	</a:t>
            </a: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827584" y="836712"/>
            <a:ext cx="7488832" cy="5524096"/>
          </a:xfrm>
        </p:spPr>
        <p:txBody>
          <a:bodyPr>
            <a:noAutofit/>
          </a:bodyPr>
          <a:lstStyle/>
          <a:p>
            <a:pPr>
              <a:buNone/>
            </a:pPr>
            <a:r>
              <a:rPr lang="el-GR" sz="2000" dirty="0"/>
              <a:t> </a:t>
            </a:r>
            <a:endParaRPr lang="el-GR" sz="1400" dirty="0"/>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Το γεγονός ότι ο </a:t>
            </a:r>
            <a:r>
              <a:rPr lang="el-GR" sz="1400" dirty="0" err="1">
                <a:effectLst/>
                <a:latin typeface="Calibri" panose="020F0502020204030204" pitchFamily="34" charset="0"/>
                <a:ea typeface="Calibri" panose="020F0502020204030204" pitchFamily="34" charset="0"/>
                <a:cs typeface="Times New Roman" panose="02020603050405020304" pitchFamily="18" charset="0"/>
              </a:rPr>
              <a:t>πάροχος</a:t>
            </a:r>
            <a:r>
              <a:rPr lang="el-GR" sz="1400" dirty="0">
                <a:effectLst/>
                <a:latin typeface="Calibri" panose="020F0502020204030204" pitchFamily="34" charset="0"/>
                <a:ea typeface="Calibri" panose="020F0502020204030204" pitchFamily="34" charset="0"/>
                <a:cs typeface="Times New Roman" panose="02020603050405020304" pitchFamily="18" charset="0"/>
              </a:rPr>
              <a:t> απευθύνεται στο κοινό, για την άντληση κεφαλαίων, στην περίπτωση συμμετοχικής επένδυσης, θέτει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ζήτημα εφαρμογής του κανονισμού 2017/1129 για το ενημερωτικό δελτίο</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Εφόσον τα προς συγκέντρωση κεφάλαια</a:t>
            </a:r>
            <a:r>
              <a:rPr lang="el-GR" sz="1400" dirty="0">
                <a:effectLst/>
                <a:latin typeface="Calibri" panose="020F0502020204030204" pitchFamily="34" charset="0"/>
                <a:ea typeface="Calibri" panose="020F0502020204030204" pitchFamily="34" charset="0"/>
                <a:cs typeface="Times New Roman" panose="02020603050405020304" pitchFamily="18" charset="0"/>
              </a:rPr>
              <a:t>, δια μέσου της συμμετοχικής χρηματοδότησης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είναι κατώτερα του ποσού των 5.000.000 ευρώ</a:t>
            </a:r>
            <a:r>
              <a:rPr lang="el-GR" sz="1400" dirty="0">
                <a:effectLst/>
                <a:latin typeface="Calibri" panose="020F0502020204030204" pitchFamily="34" charset="0"/>
                <a:ea typeface="Calibri" panose="020F0502020204030204" pitchFamily="34" charset="0"/>
                <a:cs typeface="Times New Roman" panose="02020603050405020304" pitchFamily="18" charset="0"/>
              </a:rPr>
              <a:t>, ανά χρηματοδοτούμενο φορέα,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δεν υφίσταται υποχρέωση δημοσίευσης ενημερωτικού δελτίου</a:t>
            </a:r>
            <a:r>
              <a:rPr lang="el-GR" sz="1400" dirty="0">
                <a:effectLst/>
                <a:latin typeface="Calibri" panose="020F0502020204030204" pitchFamily="34" charset="0"/>
                <a:ea typeface="Calibri" panose="020F0502020204030204" pitchFamily="34" charset="0"/>
                <a:cs typeface="Times New Roman" panose="02020603050405020304" pitchFamily="18" charset="0"/>
              </a:rPr>
              <a:t>, κατ’ εξαίρεση από τα οριζόμενα στον κανονισμό 2017/1129.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Αντί του ενημερωτικού δελτίου,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δημοσιεύεται έντυπο βασικών πληροφοριών</a:t>
            </a:r>
            <a:r>
              <a:rPr lang="el-GR" sz="1400" dirty="0">
                <a:effectLst/>
                <a:latin typeface="Calibri" panose="020F0502020204030204" pitchFamily="34" charset="0"/>
                <a:ea typeface="Calibri" panose="020F0502020204030204" pitchFamily="34" charset="0"/>
                <a:cs typeface="Times New Roman" panose="02020603050405020304" pitchFamily="18" charset="0"/>
              </a:rPr>
              <a:t>, που περιέχει </a:t>
            </a:r>
            <a:r>
              <a:rPr lang="en-US" sz="1400" dirty="0">
                <a:effectLst/>
                <a:latin typeface="Calibri" panose="020F0502020204030204" pitchFamily="34" charset="0"/>
                <a:ea typeface="Calibri" panose="020F0502020204030204" pitchFamily="34" charset="0"/>
                <a:cs typeface="Times New Roman" panose="02020603050405020304" pitchFamily="18" charset="0"/>
              </a:rPr>
              <a:t>ad hoc</a:t>
            </a:r>
            <a:r>
              <a:rPr lang="el-GR" sz="1400" dirty="0">
                <a:effectLst/>
                <a:latin typeface="Calibri" panose="020F0502020204030204" pitchFamily="34" charset="0"/>
                <a:ea typeface="Calibri" panose="020F0502020204030204" pitchFamily="34" charset="0"/>
                <a:cs typeface="Times New Roman" panose="02020603050405020304" pitchFamily="18" charset="0"/>
              </a:rPr>
              <a:t> πληροφορίες σχετικά με τις παρεχόμενες υπηρεσίες και το χρηματοδοτούμενο σχέδιο.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Αντίστροφα όμως: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Εάν τα κεφάλαια που πρόκειται να αντληθούν, υπερβαίνουν αυτό το ποσό, κρίθηκε επιβεβλημένο, για λόγους προστασίας των επενδυτών, να τύχουν εφαρμογής οι διατάξεις του κανονισμού για το ενημερωτικό δελτίο. </a:t>
            </a:r>
          </a:p>
          <a:p>
            <a:pPr marL="342900" lvl="0" indent="-342900" algn="just">
              <a:lnSpc>
                <a:spcPct val="115000"/>
              </a:lnSpc>
              <a:spcAft>
                <a:spcPts val="1000"/>
              </a:spcAft>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Times New Roman" panose="02020603050405020304" pitchFamily="18" charset="0"/>
              </a:rPr>
              <a:t>Εάν </a:t>
            </a:r>
            <a:r>
              <a:rPr lang="el-GR" sz="1400" dirty="0">
                <a:effectLst/>
                <a:latin typeface="Calibri" panose="020F0502020204030204" pitchFamily="34" charset="0"/>
                <a:ea typeface="Calibri" panose="020F0502020204030204" pitchFamily="34" charset="0"/>
                <a:cs typeface="Times New Roman" panose="02020603050405020304" pitchFamily="18" charset="0"/>
              </a:rPr>
              <a:t>πάντως</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κράτος μέλος έχει καθορίσει το όριο για την εξαίρεση από την υποχρέωση δημοσίευσης ενημερωτικού δελτίου σε ποσό κατώτερο των 5.000.000 ευρώ, ο κανονισμός 1503/2020 προβλέπει </a:t>
            </a:r>
            <a:r>
              <a:rPr lang="el-GR" sz="1400" dirty="0">
                <a:effectLst/>
                <a:latin typeface="Calibri" panose="020F0502020204030204" pitchFamily="34" charset="0"/>
                <a:ea typeface="Calibri" panose="020F0502020204030204" pitchFamily="34" charset="0"/>
                <a:cs typeface="Times New Roman" panose="02020603050405020304" pitchFamily="18" charset="0"/>
              </a:rPr>
              <a:t>μία προσωρινή, σύντομης ισχύος,</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παρέκκλιση</a:t>
            </a:r>
            <a:r>
              <a:rPr lang="el-GR" sz="1400" dirty="0">
                <a:effectLst/>
                <a:latin typeface="Calibri" panose="020F0502020204030204" pitchFamily="34" charset="0"/>
                <a:ea typeface="Calibri" panose="020F0502020204030204" pitchFamily="34" charset="0"/>
                <a:cs typeface="Times New Roman" panose="02020603050405020304" pitchFamily="18" charset="0"/>
              </a:rPr>
              <a:t>, ώστε αυτό το κράτος να μπορέσει να προσαρμοστεί με το όριο που προβλέπει αυτός ο τελευταίος κανονισμός. </a:t>
            </a:r>
          </a:p>
          <a:p>
            <a:pPr algn="just">
              <a:buNone/>
            </a:pPr>
            <a:endParaRPr lang="en-US" sz="2000" dirty="0"/>
          </a:p>
          <a:p>
            <a:pPr algn="just">
              <a:buNone/>
            </a:pPr>
            <a:r>
              <a:rPr lang="en-US" sz="2000" b="1" dirty="0">
                <a:latin typeface="Calibri" pitchFamily="34" charset="0"/>
              </a:rPr>
              <a:t>	</a:t>
            </a:r>
            <a:r>
              <a:rPr lang="el-GR" sz="2000" b="1" dirty="0">
                <a:latin typeface="Calibri" pitchFamily="34" charset="0"/>
              </a:rPr>
              <a:t>	</a:t>
            </a:r>
            <a:r>
              <a:rPr lang="en-US" sz="2000" dirty="0">
                <a:latin typeface="Calibri" pitchFamily="34" charset="0"/>
              </a:rPr>
              <a:t> </a:t>
            </a:r>
            <a:endParaRPr lang="el-GR" sz="2000" dirty="0">
              <a:latin typeface="Calibri" pitchFamily="34" charset="0"/>
            </a:endParaRPr>
          </a:p>
          <a:p>
            <a:pPr>
              <a:buNone/>
            </a:pPr>
            <a:endParaRPr lang="el-G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683568" y="764704"/>
            <a:ext cx="8031836" cy="4958011"/>
          </a:xfrm>
        </p:spPr>
        <p:txBody>
          <a:bodyPr>
            <a:noAutofit/>
          </a:bodyPr>
          <a:lstStyle/>
          <a:p>
            <a:pPr marL="68580" indent="0" algn="just">
              <a:lnSpc>
                <a:spcPct val="115000"/>
              </a:lnSpc>
              <a:spcAft>
                <a:spcPts val="1000"/>
              </a:spcAft>
              <a:buNone/>
            </a:pPr>
            <a:r>
              <a:rPr lang="el-GR" sz="1400" b="1" dirty="0">
                <a:effectLst/>
                <a:latin typeface="Calibri" panose="020F0502020204030204" pitchFamily="34" charset="0"/>
                <a:ea typeface="Calibri" panose="020F0502020204030204" pitchFamily="34" charset="0"/>
                <a:cs typeface="Calibri" panose="020F0502020204030204" pitchFamily="34" charset="0"/>
              </a:rPr>
              <a:t>Πριν την έναρξη εφαρμογής του κανονισμού</a:t>
            </a:r>
            <a:r>
              <a:rPr lang="el-GR" sz="1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just">
              <a:lnSpc>
                <a:spcPct val="115000"/>
              </a:lnSpc>
              <a:buFont typeface="Calibri" panose="020F0502020204030204" pitchFamily="34" charset="0"/>
              <a:buChar char="-"/>
            </a:pPr>
            <a:r>
              <a:rPr lang="el-GR" sz="1400" b="1" dirty="0">
                <a:effectLst/>
                <a:latin typeface="Calibri" panose="020F0502020204030204" pitchFamily="34" charset="0"/>
                <a:ea typeface="Calibri" panose="020F0502020204030204" pitchFamily="34" charset="0"/>
                <a:cs typeface="Calibri" panose="020F0502020204030204" pitchFamily="34" charset="0"/>
              </a:rPr>
              <a:t>Η διασυνοριακή παροχή υπηρεσιών συμμετοχικής χρηματοδότησης, επιτελείται χωρίς διαβατήριο</a:t>
            </a:r>
            <a:r>
              <a:rPr lang="el-GR" sz="1400" dirty="0">
                <a:effectLst/>
                <a:latin typeface="Calibri" panose="020F0502020204030204" pitchFamily="34" charset="0"/>
                <a:ea typeface="Calibri" panose="020F0502020204030204" pitchFamily="34" charset="0"/>
                <a:cs typeface="Calibri" panose="020F0502020204030204" pitchFamily="34" charset="0"/>
              </a:rPr>
              <a:t>, </a:t>
            </a:r>
            <a:r>
              <a:rPr lang="el-GR" sz="1400" b="1" dirty="0">
                <a:effectLst/>
                <a:latin typeface="Calibri" panose="020F0502020204030204" pitchFamily="34" charset="0"/>
                <a:ea typeface="Calibri" panose="020F0502020204030204" pitchFamily="34" charset="0"/>
                <a:cs typeface="Calibri" panose="020F0502020204030204" pitchFamily="34" charset="0"/>
              </a:rPr>
              <a:t>εκτός εάν οι υπηρεσίες παρέχονται στο πλαίσιο δραστηριότητας που χαρακτηρίζεται εναρμονισμένη</a:t>
            </a:r>
            <a:r>
              <a:rPr lang="el-GR" sz="1400" dirty="0">
                <a:effectLst/>
                <a:latin typeface="Calibri" panose="020F0502020204030204" pitchFamily="34" charset="0"/>
                <a:ea typeface="Calibri" panose="020F0502020204030204" pitchFamily="34" charset="0"/>
                <a:cs typeface="Calibri" panose="020F0502020204030204" pitchFamily="34" charset="0"/>
              </a:rPr>
              <a:t> στο επίπεδο της Ευρωπαϊκής Ένωσης και που ασκείται διασυνοριακά δια μέσου διαβατηρίου (π.χ. λήψη και διαβίβαση εντολών, ως επενδυτική υπηρεσία κατά την έννοια της </a:t>
            </a:r>
            <a:r>
              <a:rPr lang="en-US" sz="1400" dirty="0">
                <a:effectLst/>
                <a:latin typeface="Calibri" panose="020F0502020204030204" pitchFamily="34" charset="0"/>
                <a:ea typeface="Calibri" panose="020F0502020204030204" pitchFamily="34" charset="0"/>
                <a:cs typeface="Calibri" panose="020F0502020204030204" pitchFamily="34" charset="0"/>
              </a:rPr>
              <a:t>MiFID</a:t>
            </a:r>
            <a:r>
              <a:rPr lang="el-GR" sz="1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Calibri" panose="020F0502020204030204" pitchFamily="34" charset="0"/>
              </a:rPr>
              <a:t>Εάν συμβαίνει το τελευταίο, είναι </a:t>
            </a:r>
            <a:r>
              <a:rPr lang="el-GR" sz="1400" b="1" dirty="0">
                <a:effectLst/>
                <a:latin typeface="Calibri" panose="020F0502020204030204" pitchFamily="34" charset="0"/>
                <a:ea typeface="Calibri" panose="020F0502020204030204" pitchFamily="34" charset="0"/>
                <a:cs typeface="Calibri" panose="020F0502020204030204" pitchFamily="34" charset="0"/>
              </a:rPr>
              <a:t>απαραίτητη η τήρηση της διαδικασίας για την ενεργοποίηση του διαβατηρίου</a:t>
            </a:r>
            <a:r>
              <a:rPr lang="el-GR" sz="1400" dirty="0">
                <a:effectLst/>
                <a:latin typeface="Calibri" panose="020F0502020204030204" pitchFamily="34" charset="0"/>
                <a:ea typeface="Calibri" panose="020F0502020204030204" pitchFamily="34" charset="0"/>
                <a:cs typeface="Calibri" panose="020F0502020204030204" pitchFamily="34" charset="0"/>
              </a:rPr>
              <a:t>, ώστε η υπηρεσία να παρέχεται νόμιμα σε διασυνοριακή βάση.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Calibri" panose="020F0502020204030204" pitchFamily="34" charset="0"/>
              </a:rPr>
              <a:t>Εφόσον η υπηρεσία παρέχεται χωρίς τη χρήση διαβατηρίου, δηλαδή ως ειδική υπηρεσία που δεν εντάσσεται στο πεδίο εφαρμογής εναρμονισμένης νομοθεσίας, </a:t>
            </a:r>
            <a:r>
              <a:rPr lang="el-GR" sz="1400" b="1" dirty="0">
                <a:effectLst/>
                <a:latin typeface="Calibri" panose="020F0502020204030204" pitchFamily="34" charset="0"/>
                <a:ea typeface="Calibri" panose="020F0502020204030204" pitchFamily="34" charset="0"/>
                <a:cs typeface="Calibri" panose="020F0502020204030204" pitchFamily="34" charset="0"/>
              </a:rPr>
              <a:t>το κράτος μέλος υποδοχής δικαιούται να απαγορεύσει τη διενέργεια της χρηματοδότησης</a:t>
            </a:r>
            <a:r>
              <a:rPr lang="el-GR" sz="1400" dirty="0">
                <a:effectLst/>
                <a:latin typeface="Calibri" panose="020F0502020204030204" pitchFamily="34" charset="0"/>
                <a:ea typeface="Calibri" panose="020F0502020204030204" pitchFamily="34" charset="0"/>
                <a:cs typeface="Calibri" panose="020F0502020204030204" pitchFamily="34" charset="0"/>
              </a:rPr>
              <a:t>.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Calibri" panose="020F0502020204030204" pitchFamily="34" charset="0"/>
              </a:rPr>
              <a:t>Όταν ο </a:t>
            </a:r>
            <a:r>
              <a:rPr lang="el-GR" sz="1400" dirty="0" err="1">
                <a:effectLst/>
                <a:latin typeface="Calibri" panose="020F0502020204030204" pitchFamily="34" charset="0"/>
                <a:ea typeface="Calibri" panose="020F0502020204030204" pitchFamily="34" charset="0"/>
                <a:cs typeface="Calibri" panose="020F0502020204030204" pitchFamily="34" charset="0"/>
              </a:rPr>
              <a:t>πάροχος</a:t>
            </a:r>
            <a:r>
              <a:rPr lang="el-GR" sz="1400" dirty="0">
                <a:effectLst/>
                <a:latin typeface="Calibri" panose="020F0502020204030204" pitchFamily="34" charset="0"/>
                <a:ea typeface="Calibri" panose="020F0502020204030204" pitchFamily="34" charset="0"/>
                <a:cs typeface="Calibri" panose="020F0502020204030204" pitchFamily="34" charset="0"/>
              </a:rPr>
              <a:t> δεν διαθέτει διαβατήριο για την παροχή υπηρεσιών της σε διασυνοριακή βάση, εντός της Ένωσης,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Calibri" panose="020F0502020204030204" pitchFamily="34" charset="0"/>
              </a:rPr>
              <a:t>δικαιούται να επικαλεστεί τις </a:t>
            </a:r>
            <a:r>
              <a:rPr lang="el-GR" sz="1400" b="1" dirty="0">
                <a:effectLst/>
                <a:latin typeface="Calibri" panose="020F0502020204030204" pitchFamily="34" charset="0"/>
                <a:ea typeface="Calibri" panose="020F0502020204030204" pitchFamily="34" charset="0"/>
                <a:cs typeface="Calibri" panose="020F0502020204030204" pitchFamily="34" charset="0"/>
              </a:rPr>
              <a:t>διατάξεις της Συνθήκης για την ελεύθερη παροχή υπηρεσιών</a:t>
            </a:r>
            <a:r>
              <a:rPr lang="el-GR" sz="1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Calibri" panose="020F0502020204030204" pitchFamily="34" charset="0"/>
              </a:rPr>
              <a:t>ο βαθμός ισχύος αυτής της αρχής, όμως, μειώνεται από τη δυνατότητα επίκλησης του </a:t>
            </a:r>
            <a:r>
              <a:rPr lang="el-GR" sz="1400" b="1" dirty="0">
                <a:effectLst/>
                <a:latin typeface="Calibri" panose="020F0502020204030204" pitchFamily="34" charset="0"/>
                <a:ea typeface="Calibri" panose="020F0502020204030204" pitchFamily="34" charset="0"/>
                <a:cs typeface="Calibri" panose="020F0502020204030204" pitchFamily="34" charset="0"/>
              </a:rPr>
              <a:t>κανόνα του «γενικού συμφέροντος»</a:t>
            </a:r>
            <a:r>
              <a:rPr lang="el-GR" sz="1400" dirty="0">
                <a:effectLst/>
                <a:latin typeface="Calibri" panose="020F0502020204030204" pitchFamily="34" charset="0"/>
                <a:ea typeface="Calibri" panose="020F0502020204030204" pitchFamily="34" charset="0"/>
                <a:cs typeface="Calibri" panose="020F0502020204030204" pitchFamily="34" charset="0"/>
              </a:rPr>
              <a:t>, το οποίο επιτρέπει στα κράτη μέλη να επιβάλουν περιορισμούς στην ελεύθερη παροχή υπηρεσιών.</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Calibri" panose="020F0502020204030204" pitchFamily="34" charset="0"/>
              </a:rPr>
              <a:t>Υποστηρίζεται δε από μερίδα της νομικής θεωρίας ότι το δικαίωμα ελεύθερης παροχής υπηρεσιών στον τομέα της συμμετοχικής χρηματοδότησης θεμελιώνεται και στην </a:t>
            </a:r>
            <a:r>
              <a:rPr lang="el-GR" sz="1400" b="1" dirty="0">
                <a:effectLst/>
                <a:latin typeface="Calibri" panose="020F0502020204030204" pitchFamily="34" charset="0"/>
                <a:ea typeface="Calibri" panose="020F0502020204030204" pitchFamily="34" charset="0"/>
                <a:cs typeface="Calibri" panose="020F0502020204030204" pitchFamily="34" charset="0"/>
              </a:rPr>
              <a:t>οδηγία για το ηλεκτρονικό εμπόριο</a:t>
            </a:r>
            <a:r>
              <a:rPr lang="el-GR" sz="1400" dirty="0">
                <a:effectLst/>
                <a:latin typeface="Calibri" panose="020F0502020204030204" pitchFamily="34" charset="0"/>
                <a:ea typeface="Calibri" panose="020F0502020204030204" pitchFamily="34" charset="0"/>
                <a:cs typeface="Calibri" panose="020F0502020204030204" pitchFamily="34" charset="0"/>
              </a:rPr>
              <a:t>.  </a:t>
            </a:r>
          </a:p>
          <a:p>
            <a:pPr marL="68580" indent="0" algn="just">
              <a:lnSpc>
                <a:spcPct val="115000"/>
              </a:lnSpc>
              <a:spcAft>
                <a:spcPts val="1000"/>
              </a:spcAft>
              <a:buNone/>
            </a:pP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2000" dirty="0"/>
          </a:p>
          <a:p>
            <a:pPr algn="just"/>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1143000"/>
          </a:xfrm>
        </p:spPr>
        <p:txBody>
          <a:bodyPr>
            <a:normAutofit/>
          </a:bodyPr>
          <a:lstStyle/>
          <a:p>
            <a:pPr algn="ctr"/>
            <a:br>
              <a:rPr lang="en-US" sz="1400" b="1" dirty="0">
                <a:solidFill>
                  <a:schemeClr val="accent2"/>
                </a:solidFill>
              </a:rPr>
            </a:br>
            <a:r>
              <a:rPr lang="el-GR" sz="1400" b="1" dirty="0">
                <a:solidFill>
                  <a:schemeClr val="accent2"/>
                </a:solidFill>
              </a:rPr>
              <a:t>ΜΟΥΖΟΥΛΑΣ ΚΑΙ ΣΥΝΕΡΓΑΤΕΣ </a:t>
            </a:r>
            <a:br>
              <a:rPr lang="el-GR" sz="1400" b="1" dirty="0">
                <a:solidFill>
                  <a:schemeClr val="accent2"/>
                </a:solidFill>
              </a:rPr>
            </a:br>
            <a:r>
              <a:rPr lang="el-GR" sz="1400" b="1" dirty="0">
                <a:solidFill>
                  <a:schemeClr val="accent2"/>
                </a:solidFill>
              </a:rPr>
              <a:t>ΔΙΚΗΓΟΡΙΚΗ ΕΤΑΙΡΙΑ </a:t>
            </a:r>
            <a:endParaRPr lang="el-GR" sz="1400" dirty="0"/>
          </a:p>
        </p:txBody>
      </p:sp>
      <p:sp>
        <p:nvSpPr>
          <p:cNvPr id="3" name="2 - Θέση περιεχομένου"/>
          <p:cNvSpPr>
            <a:spLocks noGrp="1"/>
          </p:cNvSpPr>
          <p:nvPr>
            <p:ph idx="1"/>
          </p:nvPr>
        </p:nvSpPr>
        <p:spPr>
          <a:xfrm>
            <a:off x="971600" y="1142984"/>
            <a:ext cx="7416824" cy="4525963"/>
          </a:xfrm>
        </p:spPr>
        <p:txBody>
          <a:bodyPr>
            <a:noAutofit/>
          </a:bodyPr>
          <a:lstStyle/>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Πρακτική αξία του διαβατηρίου: αυτό θεμελιώνει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δικαίωμα του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παρόχου</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της υπηρεσίας να δραστηριοποιείται στο έδαφος άλλου κράτους μέλους</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Το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«τίμημα» για αυτή την ελευθερία παροχής υπηρεσιών</a:t>
            </a:r>
            <a:r>
              <a:rPr lang="el-GR" sz="1400" dirty="0">
                <a:effectLst/>
                <a:latin typeface="Calibri" panose="020F0502020204030204" pitchFamily="34" charset="0"/>
                <a:ea typeface="Calibri" panose="020F0502020204030204" pitchFamily="34" charset="0"/>
                <a:cs typeface="Times New Roman" panose="02020603050405020304" pitchFamily="18" charset="0"/>
              </a:rPr>
              <a:t> έγκειται στην υπαγωγή του </a:t>
            </a:r>
            <a:r>
              <a:rPr lang="el-GR" sz="1400" dirty="0" err="1">
                <a:effectLst/>
                <a:latin typeface="Calibri" panose="020F0502020204030204" pitchFamily="34" charset="0"/>
                <a:ea typeface="Calibri" panose="020F0502020204030204" pitchFamily="34" charset="0"/>
                <a:cs typeface="Times New Roman" panose="02020603050405020304" pitchFamily="18" charset="0"/>
              </a:rPr>
              <a:t>παρόχου</a:t>
            </a:r>
            <a:r>
              <a:rPr lang="el-GR" sz="1400" dirty="0">
                <a:effectLst/>
                <a:latin typeface="Calibri" panose="020F0502020204030204" pitchFamily="34" charset="0"/>
                <a:ea typeface="Calibri" panose="020F0502020204030204" pitchFamily="34" charset="0"/>
                <a:cs typeface="Times New Roman" panose="02020603050405020304" pitchFamily="18" charset="0"/>
              </a:rPr>
              <a:t> σε ένα καθεστώς που συντίθεται από κανόνες οι οποίοι διασφαλίζουν μία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ελάχιστη αποδεκτή προστασία</a:t>
            </a:r>
            <a:r>
              <a:rPr lang="el-GR" sz="1400" dirty="0">
                <a:effectLst/>
                <a:latin typeface="Calibri" panose="020F0502020204030204" pitchFamily="34" charset="0"/>
                <a:ea typeface="Calibri" panose="020F0502020204030204" pitchFamily="34" charset="0"/>
                <a:cs typeface="Times New Roman" panose="02020603050405020304" pitchFamily="18" charset="0"/>
              </a:rPr>
              <a:t> των εμπλεκόμενων στη χρηματοδότηση φορέων και συμφερόντων. </a:t>
            </a:r>
          </a:p>
          <a:p>
            <a:pPr marL="68580" indent="0" algn="just">
              <a:lnSpc>
                <a:spcPct val="115000"/>
              </a:lnSpc>
              <a:spcAft>
                <a:spcPts val="1000"/>
              </a:spcAft>
              <a:buNone/>
            </a:pPr>
            <a:r>
              <a:rPr lang="el-GR" sz="1400" dirty="0">
                <a:effectLst/>
                <a:latin typeface="Calibri" panose="020F0502020204030204" pitchFamily="34" charset="0"/>
                <a:ea typeface="Calibri" panose="020F0502020204030204" pitchFamily="34" charset="0"/>
                <a:cs typeface="Times New Roman" panose="02020603050405020304" pitchFamily="18" charset="0"/>
              </a:rPr>
              <a:t>Υπό αυτή την έννοια,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η μη υπαγωγή του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παρόχου</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σε ένα τέτοιο σύστημα κανόνων, που δημιουργεί υποχρεώσεις για αυτόν, εμφανίζεται ως προτιμότερη επιλογή για αυτόν, εάν δεν προτίθεται να δραστηριοποιηθεί διασυνοριακά</a:t>
            </a:r>
            <a:r>
              <a:rPr lang="el-GR" sz="1400" dirty="0">
                <a:effectLst/>
                <a:latin typeface="Calibri" panose="020F0502020204030204" pitchFamily="34" charset="0"/>
                <a:ea typeface="Calibri" panose="020F0502020204030204" pitchFamily="34" charset="0"/>
                <a:cs typeface="Times New Roman" panose="02020603050405020304" pitchFamily="18" charset="0"/>
              </a:rPr>
              <a:t>, στο μέτρο που </a:t>
            </a:r>
          </a:p>
          <a:p>
            <a:pPr marL="342900" lvl="0" indent="-342900" algn="just">
              <a:lnSpc>
                <a:spcPct val="115000"/>
              </a:lnSpc>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η τήρηση αυτών των υποχρεώσεων δημιουργεί πρόσθετο κόστος λειτουργίας για τον </a:t>
            </a:r>
            <a:r>
              <a:rPr lang="el-GR" sz="1400" dirty="0" err="1">
                <a:effectLst/>
                <a:latin typeface="Calibri" panose="020F0502020204030204" pitchFamily="34" charset="0"/>
                <a:ea typeface="Calibri" panose="020F0502020204030204" pitchFamily="34" charset="0"/>
                <a:cs typeface="Times New Roman" panose="02020603050405020304" pitchFamily="18" charset="0"/>
              </a:rPr>
              <a:t>πάροχο</a:t>
            </a: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spcAft>
                <a:spcPts val="1000"/>
              </a:spcAft>
              <a:buFont typeface="Calibri" panose="020F0502020204030204" pitchFamily="34" charset="0"/>
              <a:buChar char="-"/>
            </a:pPr>
            <a:r>
              <a:rPr lang="el-GR" sz="1400" dirty="0">
                <a:effectLst/>
                <a:latin typeface="Calibri" panose="020F0502020204030204" pitchFamily="34" charset="0"/>
                <a:ea typeface="Calibri" panose="020F0502020204030204" pitchFamily="34" charset="0"/>
                <a:cs typeface="Times New Roman" panose="02020603050405020304" pitchFamily="18" charset="0"/>
              </a:rPr>
              <a:t>αλλά και τον εκθέτει σε έναν υψηλότερο κίνδυνο να υποστεί κυρώσεις, εάν κριθεί ότι δεν θα έχει τηρήσει μία τέτοια υποχρέωσή του. </a:t>
            </a:r>
          </a:p>
          <a:p>
            <a:pPr marL="68580" indent="0" algn="just">
              <a:lnSpc>
                <a:spcPct val="115000"/>
              </a:lnSpc>
              <a:spcAft>
                <a:spcPts val="1000"/>
              </a:spcAft>
              <a:buNone/>
            </a:pPr>
            <a:br>
              <a:rPr lang="el-GR" sz="1400" dirty="0">
                <a:effectLst/>
                <a:latin typeface="Calibri" panose="020F0502020204030204" pitchFamily="34" charset="0"/>
                <a:ea typeface="Calibri" panose="020F0502020204030204" pitchFamily="34" charset="0"/>
                <a:cs typeface="Times New Roman" panose="02020603050405020304" pitchFamily="18" charset="0"/>
              </a:rPr>
            </a:b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endParaRPr lang="el-GR" sz="2000" dirty="0"/>
          </a:p>
          <a:p>
            <a:pPr algn="just">
              <a:buNone/>
            </a:pPr>
            <a:r>
              <a:rPr lang="en-US" sz="2000" b="1" dirty="0"/>
              <a:t>	</a:t>
            </a:r>
            <a:r>
              <a:rPr lang="el-GR" sz="2000" b="1" dirty="0"/>
              <a:t>	</a:t>
            </a:r>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1091</TotalTime>
  <Words>3929</Words>
  <Application>Microsoft Office PowerPoint</Application>
  <PresentationFormat>Προβολή στην οθόνη (4:3)</PresentationFormat>
  <Paragraphs>236</Paragraphs>
  <Slides>20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20</vt:i4>
      </vt:variant>
    </vt:vector>
  </HeadingPairs>
  <TitlesOfParts>
    <vt:vector size="27" baseType="lpstr">
      <vt:lpstr>Calibri</vt:lpstr>
      <vt:lpstr>Consolas</vt:lpstr>
      <vt:lpstr>Corbel</vt:lpstr>
      <vt:lpstr>Wingdings</vt:lpstr>
      <vt:lpstr>Wingdings 2</vt:lpstr>
      <vt:lpstr>Wingdings 3</vt:lpstr>
      <vt:lpstr>Μετρό</vt:lpstr>
      <vt:lpstr>Παρουσίαση του PowerPoint</vt:lpstr>
      <vt:lpstr>  ΜΟΥΖΟΥΛΑΣ ΚΑΙ ΣΥΝΕΡΓΑΤΕΣ  ΔΙΚΗΓΟΡΙΚΗ ΕΤΑΙΡΙΑ </vt:lpstr>
      <vt:lpstr>ΜΟΥΖΟΥΛΑΣ ΚΑΙ ΣΥΝΕΡΓΑΤΕΣ  ΔΙΚΗΓΟΡΙΚΗ ΕΤΑΙΡΙΑ </vt:lpstr>
      <vt:lpstr> ΜΟΥΖΟΥΛΑΣ ΚΑΙ ΣΥΝΕΡΓΑΤΕΣ  ΔΙΚΗΓΟΡΙΚΗ ΕΤΑΙΡΙΑ </vt:lpstr>
      <vt:lpstr>ΜΟΥΖΟΥΛΑΣ ΚΑΙ ΣΥΝΕΡΓΑΤΕΣ  ΔΙΚΗΓΟΡΙΚΗ ΕΤΑΙΡΙΑ </vt:lpstr>
      <vt:lpstr> ΜΟΥΖΟΥΛΑΣ ΚΑΙ ΣΥΝΕΡΓΑΤΕΣ  ΔΙΚΗΓΟΡΙΚΗ ΕΤΑΙΡΙΑ </vt:lpstr>
      <vt:lpstr> ΜΟΥΖΟΥΛΑΣ ΚΑΙ ΣΥΝΕΡΓΑΤΕΣ  ΔΙΚΗΓΟΡΙΚΗ ΕΤΑΙΡΙΑ </vt:lpstr>
      <vt:lpstr> ΜΟΥΖΟΥΛΑΣ ΚΑΙ ΣΥΝΕΡΓΑΤΕΣ  ΔΙΚΗΓΟΡΙΚΗ ΕΤΑΙΡΙΑ </vt:lpstr>
      <vt:lpstr> ΜΟΥΖΟΥΛΑΣ ΚΑΙ ΣΥΝΕΡΓΑΤΕΣ  ΔΙΚΗΓΟΡΙΚΗ ΕΤΑΙΡΙΑ </vt:lpstr>
      <vt:lpstr>ΜΟΥΖΟΥΛΑΣ ΚΑΙ ΣΥΝΕΡΓΑΤΕΣ  ΔΙΚΗΓΟΡΙΚΗ ΕΤΑΙΡΙΑ </vt:lpstr>
      <vt:lpstr> ΜΟΥΖΟΥΛΑΣ ΚΑΙ ΣΥΝΕΡΓΑΤΕΣ  ΔΙΚΗΓΟΡΙΚΗ ΕΤΑΙΡΙΑ </vt:lpstr>
      <vt:lpstr> ΜΟΥΖΟΥΛΑΣ ΚΑΙ ΣΥΝΕΡΓΑΤΕΣ  ΔΙΚΗΓΟΡΙΚΗ ΕΤΑΙΡΙΑ</vt:lpstr>
      <vt:lpstr> ΜΟΥΖΟΥΛΑΣ ΚΑΙ ΣΥΝΕΡΓΑΤΕΣ  ΔΙΚΗΓΟΡΙΚΗ ΕΤΑΙΡΙΑ</vt:lpstr>
      <vt:lpstr> ΜΟΥΖΟΥΛΑΣ ΚΑΙ ΣΥΝΕΡΓΑΤΕΣ  ΔΙΚΗΓΟΡΙΚΗ ΕΤΑΙΡΙΑ</vt:lpstr>
      <vt:lpstr> ΜΟΥΖΟΥΛΑΣ ΚΑΙ ΣΥΝΕΡΓΑΤΕΣ  ΔΙΚΗΓΟΡΙΚΗ ΕΤΑΙΡΙΑ</vt:lpstr>
      <vt:lpstr> ΜΟΥΖΟΥΛΑΣ ΚΑΙ ΣΥΝΕΡΓΑΤΕΣ  ΔΙΚΗΓΟΡΙΚΗ ΕΤΑΙΡΙΑ</vt:lpstr>
      <vt:lpstr> ΜΟΥΖΟΥΛΑΣ ΚΑΙ ΣΥΝΕΡΓΑΤΕΣ  ΔΙΚΗΓΟΡΙΚΗ ΕΤΑΙΡΙΑ</vt:lpstr>
      <vt:lpstr>ΜΟΥΖΟΥΛΑΣ ΚΑΙ ΣΥΝΕΡΓΑΤΕΣ  ΔΙΚΗΓΟΡΙΚΗ ΕΤΑΙΡΙΑ</vt:lpstr>
      <vt:lpstr> ΜΟΥΖΟΥΛΑΣ ΚΑΙ ΣΥΝΕΡΓΑΤΕΣ  ΔΙΚΗΓΟΡΙΚΗ ΕΤΑΙΡΙΑ</vt:lpstr>
      <vt:lpstr>ΜΟΥΖΟΥΛΑΣ ΚΑΙ ΣΥΝΕΡΓΑΤΕΣ  ΔΙΚΗΓΟΡΙΚΗ ΕΤΑΙΡΙΑ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OFFICE9</dc:creator>
  <cp:lastModifiedBy>Spilios Mouzoulas</cp:lastModifiedBy>
  <cp:revision>477</cp:revision>
  <dcterms:created xsi:type="dcterms:W3CDTF">2013-09-30T09:20:08Z</dcterms:created>
  <dcterms:modified xsi:type="dcterms:W3CDTF">2020-11-09T16:06:35Z</dcterms:modified>
</cp:coreProperties>
</file>